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66" r:id="rId4"/>
    <p:sldId id="265" r:id="rId5"/>
    <p:sldId id="278" r:id="rId6"/>
    <p:sldId id="267" r:id="rId7"/>
    <p:sldId id="280" r:id="rId8"/>
    <p:sldId id="279" r:id="rId9"/>
    <p:sldId id="268" r:id="rId10"/>
    <p:sldId id="260" r:id="rId11"/>
    <p:sldId id="281" r:id="rId12"/>
    <p:sldId id="270" r:id="rId13"/>
    <p:sldId id="271" r:id="rId14"/>
    <p:sldId id="272" r:id="rId15"/>
    <p:sldId id="273" r:id="rId16"/>
    <p:sldId id="276" r:id="rId17"/>
    <p:sldId id="275" r:id="rId18"/>
    <p:sldId id="287" r:id="rId19"/>
    <p:sldId id="290" r:id="rId20"/>
    <p:sldId id="286" r:id="rId21"/>
    <p:sldId id="292" r:id="rId22"/>
    <p:sldId id="294" r:id="rId23"/>
    <p:sldId id="282" r:id="rId24"/>
    <p:sldId id="259" r:id="rId25"/>
    <p:sldId id="283" r:id="rId26"/>
    <p:sldId id="263" r:id="rId27"/>
    <p:sldId id="284" r:id="rId28"/>
    <p:sldId id="277" r:id="rId29"/>
    <p:sldId id="261" r:id="rId30"/>
    <p:sldId id="288" r:id="rId31"/>
    <p:sldId id="26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59" autoAdjust="0"/>
  </p:normalViewPr>
  <p:slideViewPr>
    <p:cSldViewPr>
      <p:cViewPr>
        <p:scale>
          <a:sx n="100" d="100"/>
          <a:sy n="100" d="100"/>
        </p:scale>
        <p:origin x="-72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8EA41-A5CB-4E8D-949C-FA94A6C47EC8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EC1B-638B-4373-B5F5-C11BCCB6E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384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B01D70-BE08-44C5-833E-4322B2B32190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9E2A68-AD39-499F-9D80-13E7EFC82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2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8788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54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647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858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2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2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28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Soda slide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2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2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unhealthy diet is one of the major risk factors for a range of chronic diseases, including cardiovascular diseases, cancer, diabetes and other conditions linked to obesity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289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Healthier choices substitute whole milk with low fat.</a:t>
            </a:r>
          </a:p>
          <a:p>
            <a:r>
              <a:rPr lang="en-US" dirty="0" smtClean="0"/>
              <a:t>Oven bake instead of fried etc.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21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Serious respiratory diseases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as: emphysema and chronic bronchitis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More colds, sore throats, and respiratory infections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595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535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901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people question: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207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89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608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491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Sources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26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Brain: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Alcohol interferes with the brain’s communication pathways, and can affect the way the brain looks and works.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Heart: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Cardiomyopathy – Stretching and drooping of heart muscle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Arrhythmias – Irregular heart beat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High blood pressure  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Liver: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Steatosis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fatty liver, Alcoholic hepatitis, Fibrosis, Cirrhosis.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Pancreas: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Alcohol causes the pancreas to produce toxic substances that can eventually lead to pancreatitis, a dangerous inflammation and swelling of the blood vessels in the pancreas that prevents proper digestion. 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Cancer: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Drinking too much alcohol can increase your risk of developing certain cancers, including cancers of the: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Mouth, Esophagus, Throat, Liver, Breast.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897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not just harming</a:t>
            </a:r>
            <a:r>
              <a:rPr lang="en-US" baseline="0" dirty="0" smtClean="0"/>
              <a:t> yourself, but your harming your child. </a:t>
            </a:r>
            <a:endParaRPr lang="en-US" dirty="0" smtClean="0"/>
          </a:p>
          <a:p>
            <a:r>
              <a:rPr lang="en-US" dirty="0" smtClean="0"/>
              <a:t>FAS </a:t>
            </a:r>
          </a:p>
          <a:p>
            <a:r>
              <a:rPr lang="en-US" dirty="0" smtClean="0"/>
              <a:t>Fetal</a:t>
            </a:r>
            <a:r>
              <a:rPr lang="en-US" baseline="0" dirty="0" smtClean="0"/>
              <a:t> Alcohol Syndrome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87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96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066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460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56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2A68-AD39-499F-9D80-13E7EFC820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83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026396-1DA4-45E5-ADC8-96106D9D3047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7D32F3-223A-4A25-90B1-55F07364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eartdiets.atspace.eu/high-fiber-diets.html&amp;ei=4w23VPHNGoGuyAStkIHoBg&amp;bvm=bv.83640239,d.aWw&amp;psig=AFQjCNFI1pySXipez2kARG2YhFnJRwRpFw&amp;ust=142136918495850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titus644.wordpress.com/2013/12/29/video-graphic-anti-smoking-campaign-shows-polluted-blood-running-into-the-brain-and-damaging-cells/&amp;ei=Lwm3VMuCI4aVyATFx4LIDw&amp;bvm=bv.83640239,d.aWw&amp;psig=AFQjCNGQ6Bx8Pju-1Ai89rhtV179dLtIgQ&amp;ust=14213670138111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dceg.cancer.gov/research/public-health-impact/physical-activity&amp;ei=hmywVLClNozioAT8poGYBg&amp;bvm=bv.83339334,d.cGU&amp;psig=AFQjCNGiEZN1Qgi9JW4QwndH0erL2u_Yqw&amp;ust=142093457264862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Healthy </a:t>
            </a:r>
            <a:r>
              <a:rPr lang="en-US" dirty="0" smtClean="0"/>
              <a:t>Lifestyle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85121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i="1" dirty="0"/>
              <a:t>Nour Hanna </a:t>
            </a:r>
          </a:p>
          <a:p>
            <a:r>
              <a:rPr lang="en-US" sz="2400" b="1" i="1" dirty="0"/>
              <a:t>Patient Engagement </a:t>
            </a:r>
            <a:r>
              <a:rPr lang="en-US" sz="2400" b="1" i="1" dirty="0" smtClean="0"/>
              <a:t>Specialist</a:t>
            </a:r>
          </a:p>
          <a:p>
            <a:r>
              <a:rPr lang="en-US" sz="2400" b="1" i="1" dirty="0" smtClean="0"/>
              <a:t> </a:t>
            </a:r>
            <a:endParaRPr lang="en-US" sz="2400" b="1" i="1" dirty="0"/>
          </a:p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Family Health Centers of  San Diego</a:t>
            </a:r>
          </a:p>
          <a:p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Care Support Services Department 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r>
              <a:rPr lang="en-US" sz="1400" b="1" i="1" dirty="0" smtClean="0"/>
              <a:t>12/31/2014</a:t>
            </a:r>
          </a:p>
          <a:p>
            <a:endParaRPr lang="en-US" b="1" i="1" dirty="0" smtClean="0"/>
          </a:p>
        </p:txBody>
      </p:sp>
      <p:pic>
        <p:nvPicPr>
          <p:cNvPr id="1026" name="Picture 2" descr="C:\Users\nourh\Desktop\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518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17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0098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Eat more </a:t>
            </a:r>
            <a:r>
              <a:rPr lang="en-US" sz="3600" dirty="0" smtClean="0"/>
              <a:t>Fiber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00" y="1447800"/>
            <a:ext cx="4472047" cy="3909607"/>
          </a:xfrm>
        </p:spPr>
        <p:txBody>
          <a:bodyPr>
            <a:noAutofit/>
          </a:bodyPr>
          <a:lstStyle/>
          <a:p>
            <a:pPr marL="304038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Eat fresh fruits and vegetables.</a:t>
            </a:r>
          </a:p>
          <a:p>
            <a:pPr marL="304038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 oats, rice , whole grains , in your food.</a:t>
            </a:r>
          </a:p>
          <a:p>
            <a:pPr marL="304038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Beans and potatoes are excellent sources of fiber. </a:t>
            </a:r>
          </a:p>
          <a:p>
            <a:pPr marL="304038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When you eat more fiber, be sure to drink more water to prevent constipation.</a:t>
            </a:r>
          </a:p>
          <a:p>
            <a:pPr marL="304038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 the Myplate guidelines. </a:t>
            </a:r>
          </a:p>
          <a:p>
            <a:pPr marL="304038" indent="-285750" algn="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utoShape 4" descr="data:image/jpeg;base64,/9j/4AAQSkZJRgABAQAAAQABAAD/2wCEAAkGBxQTEhUUExQVFhUXGBkaFxgYGBweHBsdHhgYHBoZFxgaHSggHRwlHBcXITEhJSksLi4uHCAzODMsNygtLisBCgoKDg0OGxAQGywmHyQsNCw0NzQ0LzQvNCwsLCwsLCwsLCwsLCwsLCwsLCwsLCwsLCwsLCwsLCwsLCwsLCwsLP/AABEIAL0BCgMBIgACEQEDEQH/xAAcAAACAwEBAQEAAAAAAAAAAAAEBQMGBwIBCAD/xABLEAABAgQEAwUFBQUFBgQHAAABAhEAAwQhBRIxQQZRYRMicYGRMqGxwfAHFCNC0TNSYuHxQ3KTstIkU4KSorMVFhdEJTRUY3N0g//EABoBAAIDAQEAAAAAAAAAAAAAAAMEAQIFAAb/xAAtEQACAgEEAQMDBQACAwAAAAABAgARAwQSITFBBRNRImHBFDJxgaGx8FJi0f/aAAwDAQACEQMRAD8Aq3HHHFXOr5yEz5stEuauWhEtakABCilzlIclnc84WyeIqp//AJqpP/8AeY3+aE/FJ/8AiFX/APsz/wDuriCVMuIXyqY/p2BHMulLj08gE1NQbgN20z/VpBNLjc9RJNRUMDYdsti/M5vdFUkzO6LsdX5QXJqSfZLA2hM2IzxLUjFqhVu2n+U6Z7u9Hi8Rn7VE/p+PM13/ADNAFMQCBrb+sETVB8qLE2fkBHcnzOFfE/HFqix+8VH+LM9/eiNOMVQ/9xPsd5q/1jsybDMQ27W30MC1KBfvC1hf4kQJiR5hVryI2psfnn+3nf4q/wBYMTjk7/fzf8RX6xU0C1i55P8AQjuTWQu6N2DGlyoB0Ja0YxP3nzf8RX6x2vF5zft5v+Iv9Yrcur6xKawDUwGn+ZdciHwIfX43PCCe3nP/APlX/qhPR8d1CQxmzj4zFfMx7X0tTOQRIkTZgIZwgt66GEP/AJSrZTGbTT0I/MchNvKNLTp9FsZn63KpcBZrnBvEc+YkrnrV3myDMeWpizSMdVmIfNodSB74zzhumVNluFBk2Dh7RLXJny1JYpNyLe7wihdgeItsVppSa6YMygoKc2D6D+rxBV4kuxzhJYsCr2m1sNDCHhzDs0rMVrzEuUPY+cPKvsezbs0vsBq/jziQzV3BFQD1BjjC1HuqPil2848E+bMJKVLt7KgVZTzzXYwPQyEzC6cyUgsvKwvyPWHAw5TMmYRyBAPveOBYic20RRWzV5SoVKydSkKYeGtoWUWKTp0xgpaEp3XMVcdADeLLR4ZITmStyol+8fgOUGVmHIWgAhgn2crP67eESFYi5UuBxAs6wXTOKg1w+vgXhFj+LmWP2xSeQmH9YClq7IrSqaUhzmte+jCKpxDlyKKVZhq59rxJ0iyMTxKZFqLcf4rnuQifPHJpqx8FRVZvFFb/APV1I8J83/VHcylXMBUgZm1bUDmYWdmSNCxOvm0N4qET6NxnS8U1m9VUkHft5v8AqiVPEtUosKupHjUTB6nN74SMCSPSP0uLkeZUmPaniWqKyE1dVlFg0+YX6vmhsrilaJKUGsqCtnU02YS/LNmtFKMxo9C3ctEMl+ZUqTLAOMKsJypqKhzbMqdMtzYZvfEq8ZqfuypgrqrOlaRl7ebcG2ubXfyMJsKoVTpgToBdR5D62grHKXItCEHMjkNM1hc7lv0ipIDBQfvO6MunA3FFTJInqnzlJfvibNUtJSG/f0JvpePomPj/ABOertESn7iMtuZ3Jj7Bi+EGiT5hMV9mfI/GeGLFTVTWLfeZ79PxVsfAwklKeNA+9Z6mtkzGMv7zPF9WM1dvCF+O8MISM0kZYA2qCvsfua2HSuV9xepWJa1AgjaGdBMIcgl9QPjaF6Eu4NiNYZUSMqXBd4jKeIUcRkisYHObEefhE4xEhICAw2P1+kLT1Py9YIlJcAeMLEmQWkomKUXOnWPVK7rKY9OXSOE919VH3eX6xznLe+/vvvFalCZ+RPACsxAIHdAT12PO8LcUnKQpwxSQLvvv5wZMnJSzhw935cmg2h4SVVqTMMwIlPoxzEE/lvy3MGxgXbdSNzVxPeCeGqnEF909nJB70w/BHM/CNuwrg6nkJATLSo7qUASet4n4Wp5MiUmVKACUhgB9c4fBYg6IjC4vkytdQPsCNC3hEiJpIY6xLNmACB0WvHGlNLB8nuK6rhRC15wtUsn2ghmV1II16iF1ZwQ4OWcs/wB5g3gR84siKzY2PKJ0TXigTE0t7mRZQxJVTjJOCknRK37p8Do/SJKWZLCipS25sfhF2q6dExJQtIUki6SHBioYhwzKld4A5ADYO4/lC2XCUNjkQ+PKH4PcAOLGWV9mMqSe7fUbljfXeB08XLSSHD8ybD9DAWIKkGXeaXF07eFoqE6cMwyqBUfq/KAkt4htq+RLHO4kWZgUssc7gta8Nf8Ax6arWblTo7fQik1FJMcMDM6AaHyjydhlaod2SR4kfAmKbtp5YD+TU4ix1C+K8eCpn4Z1DKU3tNp6RXfvClA5icofwhjKwuoSQZktgNTb+ccV84JBBbK91DboARDON1Y8EGJuCODxFgxJKUjKEgncG/xgTEcTVMRldLC9ksbbFteceVyEqTmC7nbn1b8o8IX0lIZmZ1ZUpFyz7tDiov7oi6W0AJj0KvHZQxIseo08o9cQ1JJnKACp2LRIVOeXhH6UHcO1ngmnobh1AJ1UolgIoxA7lSZ7VEy5ISlRBX3lMT7OgB8bmBKWcQByd26iDqlCpqnShRQwSFMwtCwpYkcjEJRFHvuSosVGRTnmdoXAJHjrqY+xo+ScHWglIOlh8I+tojC1kj4httCfPuMcLn75UTJU0AKmzCQUm5KyTvzcRJLQpIyrbl0hhiilpqJpSH/FmP8A86o6WBMS41Go5Ri59xNmeq0+0KBKZxHgJftJYf5wpkL7ulxqN7eOkaBTrY5FaQi4kwopaYkOAXUG1Gx8oviz3StB6nTcFliNIty5gl/f8olTOYblt/6xPJweabkJ97HqGgqVw8Tqsjkw/V3hkgTL5i4zjf2iBqAPIRBPm2zW6swA8uTQ+k8MIJLlZfq3whhTcPyk6Sx0Jv7zHfSJ20zP6+eNiSd2Dj1jQMBxJ5aSljo3TpE0/h4LBb66QBJ4NnIvJXl5g3B8okuCKE4KQZbKbFySHUQehiwU/EQYB3UbADUnwjO1cP1+XuzEP0T8dxDzgqgVKBVP708khReyE7JSOZZyYqL+ZJUHxNKpVEAFZGY6gXboIExKsKdA4G28RU1aDyYWf9I9mlw5uIsTS1Fwv1cxfUVZO0EU9Uu0dzaYE+G0TinS2ogIFmEZhUnlYkN9Ykn1IyEneEtQtIL++FtdjgIypLtr06RTLqDjUkyVwbiKlFruGqmoqZpSyJOY5VL5ckpFzve0WDDeDZEsDOTMPM29wgqXijnWHdKpKgC3lGDqtbnb/wBR9v8A73HhhVRfchkUqUhkgADlEhS3LyiZUvp5R0bBmYxl7r5Jl7gc2jf2mAO/hvFR4kwpJZAFjqbeo8ouxlJL5j5DWKzxAoBwPC8aWjZloiLZWviZTjoSkshASHswuG0L9d4Uy5puASP5RZMclAuDeFUupyjs0gAMQVbqJ1c8tA0evwZLxzGyr9UWs8E04lJU04rZvyAHw3vAM4bQSqkSlALuVJchvZfTzhogfMptuOsGw2VMUBmypUdV2t1A5/KIq+VLSvKjvJBYasry3hpgGG9sop5JKrqygADUmFFZJyrVmUxBs13P1eEgxLnkz0z6fDptOaUGhz8xrX4goy8iMqShws2boAlmDc4rSpOjjXR9/p4fVs6UkpCAOyygdSbklfUwDJmFZIsbABR2A0ufIRbGaHAmAmpAYHaoHmhIqOQtCgnKpyQwYvrH2C8fJVLiKkqL94nukkv74+tnhjCSSbEY1mJcbDb0ZjWMzss+b3f7Rf8AnMA/eg7+sMcbUntptj+0X/mMLZ8obRlZOzNzH+0SSskWzJ8oklATUZTqI8oahxkVytEU0GUpyPGE2WjHVO4QbC6oS5pkTEjLqhXTkfAxY/8AwsbAHkW+cVziCi7WXnR7Q+mhVgnHi5KQianOkWf8w6NDeIl14mbqMQU8S+ooUg94MfTyfwiVFMkhxodNPUGEtHxzRrd1qQd84+fLaGqOIKdYS0+UBu6gPRvnFmsdxejCkSUuT9Dya8fhMDi+UnR9X12gCdjkhGs+UBvlI56+PSF9Zx7SoBSlS5jDu2t9eMVFnqTUtJtox31DHnFV4kxlEmZLQn2i5U2w/rFareNJ085JEvKFakXV42FoZ8PYC6TMWcxVdSvHfw1i+0jkyvHQj7C8YCrEw9pqvOCDbl4RlPEGIJpqghAIl2CSNHAuH5xY+Eamrqz/ALOh0g96Ytwgf8TXPQQSiRdQJIB5l2qZqk6Xe1jES8TyJJNvGHdNw/Ydosk9Lfzj9O4UpFhlys3UrW/xiBge4M5kmZcQ8UpYgKhNh1cooOaxJceEX7GPsipJhC5C5kpYLgKUVoPQhVx5GKvjvD8+nSUrTbZSdC3IwHU4dqgHmMafMGPHE5wRBWvMfZHvMXCjqQOUVbBZKkS0hVjc+ptDMTgI89ql3uRNJcf0UZY5NfL3Bj1VdLF8pPiYrQxLKXFjzjlWLp3+UCGE1wII4Bcd1WKWOVIA+tYqmMVBOw8hHdZjgZkgC3r1iu4hipMPafTuWsxfKFUcRHi4OaK9P1hxW1BVaIJGGiYWdRUdk7k2AG5Lx6TCdi/VMTLy0UFDke+O5kx83UN74v1F9kdYoAqmSZb6hRUVAdQkM/R4KX9jsxr1koXt+GrTmXNvfDW9fJlUUynU9YQAxba0D1E1y4jdaTgnDpKQE06ZhAbMsqUVHmzs78hEOKcGUkxNqTIomxQcp6WBZoU3KDYm8fUFZdrCY5KoFzEBQSpmOYu9/PQNtE1LLky5nezFADkPdRH5XGg6xoNdwLVzEkKqZKJYPcSkLCdGfKBrtdzFZqeCpsmajtFS1yyb5CXsHAUkgM/OKtkoEseIPHh0SMGXk/3AaTCpk9WZEvJKcX28hvH1FGOCuRKRla+3ICNkjvTc7ZtxI44/MD6i5cqT9/xMWxZY7ebZvxZm+vfPvhbMU2ionqVk1NQgm3azcv8AiKiCbTvvAMg5mjia1EWVeJ9mtAJHeJLjyf3tFhkzhNRfX4xS8aw/tJnZpLLlh+hKgDr4MIlwHFVIV2cyyhz+IiuXFa2vfmE0+bkg9eJbqVZBKVeXURVOLMCShfbgEoP7QCzfxDl1i1zPxEuPaEe0c9M1BQocwQfgYVx5GxtuEay4xkWjKJQcOIqAoyJ1wLpUm/PXTzgg8CVI3Tff9Y7xfhubJWVSCQnUMSD4CBqbiitknKVEtY5g8ai5GcWhuYzoFNNwYbS8AzybrS3QH5wyo+AO8CpSvAsx5aXhej7Q6kf2aCfA/rHMzjCsX3UIyvuAfUnlEH3ZWk+Za5WBSZQH5B4MT/e9NIFxHiFD9hTAk7kaD0+EV6XhtXUkdqs5eQfltyi0YLw52SWAAO5v77coEQPJlgf/ABE7w7hRFaES1nuJWFTCOQ1T4qjWcOo0SpaZcpKUISGSlIYAdIqfBsv8JwfaUo+iiB8It0kkakNDOE0KiOo5adreBpqluLBt+cErm7i7xHNnhIcgtbQPqW2iX2k9wIv4kUqaebRFiUtE2StCwCG3G+xESz0iFmIVGUMPoQCyBtPUKi2QRMtrMRyrUlVlILEeHygKdjgbWFf2kzctXmSWKkufWBsKGVCVkOtVwDokPa27iAD09O5ovrdg5jdFfMX7CFHy+ceTpU/Lm7NTdGPmADpEEuoKiXJtYlyPBmt8INFfluVFjt19ekMLo8YiR9SyfAiSpqlJ9pKgNLggerQtqawc4uhrUrsTqO9obNy6/OBxIQx/DQw1ZKdtvpoIuJQeJDa0MORKMJu8aN9mnC08T01U+WZcpKCqXmbvKLZTlfMAA5cjlHmD4LSdslapZOU5gCo5Da1jqH94jQ0VqQRcudA9ujx2VwsAFVzYMkqcVSFZcrqHO3gwieokZv2kxiWsn4E7wQtSN2URvb47QmrTOWvKlGVKvzE2A3uNHhViR3zCD7RwqqSGZnLsfj4QqxHElOe8QHAfK4vb6PhHRp5YUwVmUQzGyR1YbxW+I6CoT3kKSq7sCQbnkReOZmkUJPiXEYlqKQozLadeYYctoZYclBWVhZmKUi7gAJ0Ouw/SM7z3KgFKUNbP4vD/AA+pV92yy1hJd1g2Phpa3OI+5lQYu4qllB7RLlJUymuEl7XBj6Aj53rKpN2SQkkAA3cbkl9zzj6IhzQqAGAk5shYAHxPnbGKgoq6g7Cev/uKgn7yVju2Hu8zzhZitSlVVVpJY9vNZ7O01QYQXRUUwqZAJChflAsiEmaWDMKg3GWGLlKl1cuYVIWEpskMMoLpLcm16wqVORUgE9yaBY8/1EX6fgk1VIpBzZLqUkNyvlsbxjs6QuWopuGJAc3gvt7/ALEQRytjPdqZd8CxkpV2cyyh74d1lOS06T7Q9pI/MP1G0Zr98mWExJJAcKALgdeYhzhPFplgAsoc4Vy6Vv3IJoYdah+ljL3RVKZyGuD7wfkYTqxaUicZVVLSlQ0P5Vg7h/Z/uvE5mBSRUS97rA3/AIvGIOKsMTWU/aS2MxAcNuNxC2EhHo9H/DC6lN62OTH8vDKVYdIlqBuGLG/MG8O8K4azALTLUUn990n/AKtoov2SYOhMxc+elzLIEtKvZFrqIOp5ecahU8Wt+zQ45qPwEaHtrfLTHZ26VZDLwKakZkSghWjJWnTxVb3Qg4nmVshKjLo5szcqSxHnlJLeAhunjNYN0oPi/wAXgyXxwnTsh/zfyiBjx+bkb8o6Ald+zXiDtZWRYyTEEhSdCHJOhuNY0CXUCK9OxKknl5kjKo/2iLLHgoMYU4nikykKTm7aQtQShYHeCjYImDZROh0PSLWR+2DK7u+DL8lbxMJL9IDojkSM3tb9OkE/exDCAEW0WbjqerowdSfdCTF8EWpKuxmJKhqFc+TjT0iiY/8AaROVNUmSckoEhLJ75azl3byivpxIkklakvdQSS7m7kvAsjJfCyozMp4ibF8GnCuWayUpAQHSlVwoOyWULEPyjqcVTbJAPpbl0EWDGsbVNpexVmUQpKkE3I/eSDyIMV5UwJsNtG6ak3iUaxc7JlL1JfuUxgCEhwbPdujanWIwlBBBSVNu51/rH5U4sWOvU+7pHEsvZRKQOR1tr/OLwcnpcNJGYl+bMGHxfeCqFC0qNnA/Nq9v6RBSyyCO/p/TbaDkEhQtbobdNeu0ddzpEanS6suiVDoWD+6LLhVQlRSlb7d47EXuARbbyhLLJJJsQdW6uA+r3AePZSlDOzZbgA6j+Q0imRQ4ozlYqbE0Cfh5CnKgw7397+Fn06wOqZMWtlKEpIGzEqPR9oRUHEB7MIUSUDS9xra7ltrRKrEHV3ZoBA6sOXub1jK1G7E3A4mto8SZxyefiGSaMomBfalRGrJsX6uziBsYwibOBKZw09ght/GO5c7K2ZQK29kKsNwMvW+58onlswSpTpJbuqNizi5BYHlCnvNcfOixVFyKVEnJLmJXmIBWp7W/KDpp1hbj02UXAypLWZLNZxmINz5GLjnBBSoOAA4Ifu87ecZrxnhpp5g7NfaBYJQD7Q5BXvvDmHJvNTL1OnOEX4gX3RfdCrksbfMmPpyPlebUFOUkuS2cbeUfU8amiBANxCye58pcQYg1dUjcVM7qD+KuxBjVeA8UpfuyM3dUNlhNueQM+V9Ht1jIeJ8LmmuqlMADUzmvr+KvaGGE0S2daisiwD2B5XgjMqG1oywcDszUeIeNUsUSiB/H+gaM2rOzmK7RKSCfaJFjexHlvENRRTcwBHc/Mp3dtoITc3FuXyhPLkYmyYQ6qhSChBlJBAUGspvkfK8A4lRpKSAkBT2ItbeGtepKUJSGfMH8SdI4rBeKqxU2IJX3PbSHhTFzKV2Mw2Ng8Sy8SVQz1IfPJNwP4TsPfHFThiZgfQ7HeLxwV9nSJstM+qPaZrpQ+z6rPXkIuFR2J+ex+ZstmbGoB8dQaRPSiSFSyMhGdkm97367QJSVVRPQVJIQjYsST0CR8Y1GXgkiSlpcuVLA/dSB8oDXRn8rARJteIsGDm5TKPBZqvaQsj+ItBo4cmkOnul9zYxb6eimJuz+ETS8UlpVkWQhXJVohVvucWrrmZ5Mr5lKvJUIUj91RHdV4HSGhx5KUFSgMoZV21BcHxBAMXbFMMl1UlUqYAUqFiwJB2UnkYw3jImmK6TvKUjuk6BtiTu4YsILsriDD3NG/wDMwUHf65wqxDigozBBJU3kkncn5RnuAY6tuzXcpSSkndtB8IIXUHXU/HmY4qR3BZcm3gSaZPOiUkbcjzcwChKlLAOvPaPVzCXOZj438jtBFLMypfcm7a+HWIWJz9VTyhNhYbB4FQXDgE9Xv0tE66p+X1tAskqzEOCkH6EFEkSVJV7RFuf8vGPyZgLknTr9fCJgsZmaxiCUwO1+gbwG3yi/8yYZRgFim3qH1hgiY6A4Lab353axeK6jOFdwEjcAkbtY6Q2oavuKcsCCzc3Zw9/LrFOZ0ZUkzISS5TYXHN/WIVS1oLnvJJvsQDzbQ+ccJqHlsUkHu6A93z5Pv1EG005JSpKvP1t4XaJkTmmUS9mPq3p/S0OkUJnS3Ql1juuAXF7XF9or1OlQmG47puHtcEMXboYLqcQ7PQsSczjqNYWz4g4qM6TM2PJYjuXRz0pBACkhn7jkC4OrlXM7xMiYhzmKUu4JJy6cxYEPpvAWF8RK07Rf/MYeSE06rqlSlE7lCT8oWHp2/ppqt6g6j9v+zibOUmXmQkzyQQnIQ4tZySLeR84o1WmeqaPvEqY7EIOVTJH95m3Ov6Rc8XxcBKUUyZSkg95LhNuSdPWF6cTE6yVGXl1BuSoaApBYhLOS2rcjEpixYyQvNdzK1WpzZSPc4Hf2mZTqlJVkWPzXO+tgxaPriMErMSnILLQhfI5QSz63dx4PG9xo6RwwNRTGSZ84Ypg5VW1JKmT200lVyr9oohIOiQ2w5R+moyhksALWsIY4rUgVE9KQ3401+v4irwlxacJhMlKiC3fUGcch+sAb6pWzcgTiD5j+RLh/3lNonwEAJqS7uxjyazJQnRIZI+J8SYinSSCAB18OUUoE8S4hSgZ0xN3ZQvzPSCK9ce0KAleX9xJJ6q/V/hAFWvvNzIEVIuhLL3HtPKUtLoSSQA3pGx8K4iidRylSyHSkIWndKkhilQ1GkZPSMAEgNYQ++z8y0YgrMcqlpUgByyld032zMC0FxUhr5jbZ/eYiuBzNDm4dnLrKlMXAdk+g183j2rBA/lDKelCEla1MAHOwA6tAOFTKeeDMluQ7FydR0OkGfFfHmQrnvxAVYqpLaN/d/SPMRpUVcooWA/5VCyk+BIPoXEPjRpIZgR4QNPw5gcndVtyfaKey4/iW9xT1wYBgWE9g4zFSeRax3Ib4NGSfaDLXMrpxXLUi4CQoe0lNgocwWeNXwziBJmGTNSZc0Fsp0J6GKrxzVKm1BkqloPZsZSjYsRfxSS9uaYq9BODLByr2w7mVScOyzARuCD5g/No8XOAJAiy1FEyVKKgPaABBdiCHHh8opUqb3iDYj4x2O2HMjV4yCDUN7Rvl9co6pJjlQZt38f6CBpkxyHuIKpVMnxiaqJVPJsxjc+7Tw/SBptblY+oguXLSXJ8PhHk1OYgG45PteCqQZE5RWAsQoNy+Q3jycoqUGBIGttYmASFd1KXv9fCOwXYh/T5++J6MmcUy7u1rh+Wln2gydOK1NuGJPM7FtR749myMyTdlWv8Ar4HnpeA0Ok/xAgKBD21BfbSIrzIj6knAlgrkBvry5We0dYgsoZSXDnKTa19WOpPWBKdYN2t15l735c4kqax7M4SP+s/CIJkQymp0KtorWxvrr4al+ohpT0cmYgKnpU5KEht33LaXhZTTw48LHkQ2nr7oZ4WlK5ktJ9lR1FtzZ97wLLRWFwkhxUZqweiSwTLdXiXfyMMJeEdmkmWmykqDHZwRY+cHpw6VJBUlN794kkwPJrQoEXChduY+nhHG2QEWZtLi3jnqUBFGqmmBM0B9js2xHpF34fqpeUABIG4ADekQY5SpnSlAgBSbp+REVnBp5SWe8UzgryOopqMGwy349gCJiFLlJ0upA35qTuD4Rp0UDAK17HWL/D/pzEhv6/MQKBTxPmDirFclVUpRdZnzR0T+Iq56wokgJSoqUok38TzMMa7D81fVqIdIqZxV1/FXHmIyXCkEABnQW03Y9Nou9A7RBGpBRIKriwGp5RMkkrcghKb6anQe+DMNoyhKVqGZJdkj/MY/Ygpein1390BIrmRfMTVcxSDnY5fzEbdY/YYgzVoUxCXtzLamD5ckrUJYcZva8IPpqQJWWsyTlHV2JHjFkN8Vz+IYJWMuf4EdSygAOAWd3+D84FwadMR+NKHfQsLANwWJYK6WgcqmdmXKMrPl3DdecMuG5oEog6k/AWb3wPKSOYf0/Hvyf1Gtd9o1NUI7Oql1FOoa5QFIJ9XZ+YhLSYyQo/cagrAvlulWu6TDBUlCwQtKVC+o+v5QpxHA0FiE3Gik2PRiN+u8cNQGPI5modKUFKeI+oPtEqJdpqQptXDH1EXrhzi6XU2ulf7p+RjIZFRNkKCkkz0j+ymkZfUpJ8odcPcTyZSzMNFOCzoEzEFI6JBYwwuQjzxFXxA9jn7TQuMaKSlP3pVlpADjVbOUJGzvvsIySvxabNJWtTnS/K7C+1/fFhxziibVqGZAlSZbkIzOSWbOtTAW5aDrFZmUvahRl+y7Amz+G58WgWZg7fTGdDWIfX34+wifEK5RLv8AXSFdSUZJhKCVnJ2awpgm/fzBu8Cm3Qwwn0xSWUG+tojRRgljpv8ApFsbBTD6nH7i14gdFKWvRJV4CDZlDMlpdYyglg/XSGlPOyM1kjlA2K1nauksAG1+hHbyxoDiZ+TRLjxlmPMVy6wDuqiSZKUGUdDvAypQUe46j4t6vBEqkmLsAWG7uPX5QUnbzM4KSakiASNRyvv7oklE6gDp08YjqHQAggskMOpckn3xAie3hv8AoYlWBkMhXuNjOFi7NY+hv4XgWmoJlVOaTsBfZIe2aFtVVZmc3A9Y077NcOyygojvLufl7oFqMxxJY7nKtmQSeCpiU/tu9sMvdf4++K9NwydJJStjmU5LWN9B1sLeMbOE7Qmx3CBMSbXjNTWurc8iFfDxxMzpFMo5iGy5lE2bkPrpBOB4s6xY93Tnrcn1gLiGkUlXe/rb4wjRU5S0Oke6liNaTCoIYzVFcQFtXbl9dYkpsYSmaFkOkgv5bfGKLh9Ybk2cfTCG6fZJfV/5/OApjKNc2VVdtSyTMTSoEJFjpvYgxTJdVlnLY2CjaHSZwQhatGSfRoo1NPdZPMvBcqbhzE9WQFCzTcJrg7g8o2OPnLBqghQfmI+jYJ6aKLj+PzMjKJ854rlTVz8r3nzswOhPaLgCrUnMkTHynXLygzH54RU1JV/v5rDn+IqFCVFTlWh9PCJMU8xrQ1QlqJBJDMAdgf6QBjWJJUoMDb2m57QvrarKLa7CAaCnm5s5O75SHEWUWvPULjxFzxLLhaFpzKPtkAJG4B5jbnBddIUAmYlJUE2UkalPMDm+0D007vpKzdQJcjewF4bz6nKw3Nkjn/LrHKFFmEzbrXGPH5iifiCFlKA5QogqVlykJh7UUYQy5anRy3T0IhXJly0zFBc0FagGDON3FtANnguXKVL1fL+Wxt/CRC2RSxsTT0iLiUg9+ftDKQ94EFn9HgmasF0qZJ6+z4gxFUUakI7QlKSGOmn84EpqabP7ylKKXByWvfZyAB1eK+y11GDq8dXcFnzQ7C/O3vHOBZlSPyh23Py5w2xfE5aZgkhJksHMxSQpzslISdNYCxOuKCiYhKZqHAUjIznVknY6EP1g3s15ih1n2gQBUguSbiz26W5P8IWVVUoOAbaH1izvMWSlct0KT3ZrBJl3ByTEizvtrFZxSlKFKTyJuND1HSLhKh8GdWBruS4Ig1E5EkkjMSE9GSSNebe+BquXMlLUiYnKpLOPrXxh39n9EVTzMb2EljyJs/o/rHXHGFLQ84EqD3a4D/KDrjBW4LJqSrxBU1YYAbD6+vGFdQQoAvcv9eEQTqjNcQOFnSOXHUDqc3uLQj/hrDBOmBKvYT3lnnsEjxi/S5SBYAMNANBFa4LkNKUo7rbyAHzMWiXt0jL1eQl9vxL4Epb+ZDW4CiYHIitV/ChDkExe5UzrA1YsNzEUXMV6MsUvuZnNwkoBzpzJ946gxr/BssJkpHIAe4RQMfmDLyjQeFlfh+UV1GVnRSfvF8iBWFR8uZeP3aPCDiHHhTyytnOw6mKvgnGc9ZUpWRSEm6WYgc3G0K49Nly2yeIWx1LTxDgiZqTbX6cdYx/iDD1SJhChY+yef8427DcRROS48wdv5Qn4swYLTmSz6g8jBdNqGwsVbrzKcobHUydS1SzlWCFcjr5QdKrlCxBD7EEbdYb1CETlJSskTEEKSshsxGY77ZiPSGEzFZstbTEbljsbvbyCvIw+2QfHM0ceoYRLUupK6eYpaJhZhlsST+a7s24iBXDk1E0ISywfzDbTUbaxcfvUmdl7ROVSSChWhT3reIZi2loknZ5KglQMwAXWEtsTz/umB/qTVCCyr7jW0RUNGpC8hbMCH+vOPoqMWo0yZi8znMf0Bb4xtMN+nGy/9fmZ+pQqRPmXGqVU2rqVKe1ROCR4TVB/GAqmpydwDMs6D5+EGY9WLVVVKJYIJqJwdtfxViw38YNocMTJQVLAB1UpWr9T+kH2gmIGV4URcfmWq5fl06Q7p5ICWYAk2tpHlNIKjnLudNbJ2gtSE2ckFtD+kKO1nibOlxbE57MFl4eFApzd4X1P03SOxVokghayJgFjMAUkp/dbUDqIKShspSogjRxbwhXX10tU280BadAJOddtbq7sFx05nZxsXrn58yBeNyE5poUCp3IlylBzsCtZ08BEauIpsyYnslzhLLE5mfmQFN7No9lSFT1Ba+1mp1Sns9BzUEMAW0DxLSrEycmSlKAHyvkKbkj9o5u3IQc/AERFckxonE51YReXKSFZcvtHKNyTY6G0eUmKpSSSqab5wVIMt1aaCxSOnOJKqkkUy165kM6hMAN//tMzRxUzBUoCk94oT3Egs61EXPQARAqUMjn8UpKlJmJC0k6KDjMTfIdW3iccRyUpKZbMhTKlkBiP30g6KSbdWinYulRnzJKZKRMSQFEObpu4awBfWLCnhX7vLTPnJkrSSGzrLKUQ5JAYMGNjFynE6N6BUsTgtSzLSuWteeWVBmFu0ll31cNHlHVUUlC1zqg1OYslBQcwIfvEG7fTQtRVTJkqYpTIAUMhBcAKUGlkpcgchsDCVE4DvLAJSS6NPa3cd63mYtjFCdZEZVGLT5ksITLQhILkSxkdWgBu6kh9IVzRMRLVLC1hGZ5ie07pLX5PoLa2iMIYZcrhOZRIUolRbupKQfrnECKopS0uZkcssKGngOWsFkXIp1OEjvggagjQ30flHGRCSTcDXmOgeCQRmKUyszJ7xSzkc3NmPSC+FcOTNmgMcoZS0u7EK7qTzc8+UVdgqljJVSxoS6cPUShJQFWURmIGz3b0aGtVSqTcXEHUVOwePKqPO5G3Ek+ZqqKFRLNWRqYgqalxHtRLWskpQojcpSSPUCIZ0kpcFKh4gj4wMLcsTUruNKJd4v8AwxUvKB5gfARQsXSACb+m/Lxh9wHiGeUE7hwR8IPnQ+yG+D/zEsp+sT3j0kygf4/kYpKJuT2FG47zW11BHTnGm49hvaylIO9weuxjOl0KkqyqSQR0+EG9PyDYU83L+blw4SxQAS7nM5Socw9o0GajMkg+UZnwpgkxa0rYpQlQN92LxqKtH0tC2vKnIKknkSi1OEInTOzLjs8xBHXT5mIBRq7IS5inJUMlrkJXs+5Di0dYtiKUzVhnuHbZhzG0eysclKABs2hfR/0Ibwiylgo4hMI+gSTF8JSQhcs5GdKh8D7mgjCVzEnJncFJudtee4gmRiUtaValgTlsSbMQBuem8AUmKyFe0hIdsxA8Xc+/1ge4nkw9Gqjqn7NjlABBbMLF979Y1eMgNMns2lFJBOj6Hk5Ea9Gp6Yf3f1+YjrPH9/ifOOJ4kqTVVKexSs9vOIU4AYzVEO93DwMiauexmKsCO4NH6neNi4g+zanqZqpoWuUpZdYSAQTzY6GAJP2TSku1RNv/AApg+THlPAgsXsKdx7meKWzR5OUVEEHTaNH/APSqT/v5nmlMef8ApVK2qJg/4UwD9Ll+I7+rxfMzsHppCWvw2UVZyA4ud/oxsJ+y2WdamZ/ypjmo+yiQsMqfNbkAkfCLJp8qm5R9TiYVMjMyUQBOBEtTpCxNcoLbykWAHziRdBLlqyoKRMAs6+7MHNCzv0MaGr7C6Vj/ALRPc792w/dbRokP2JU5CAamcyC+ib9OnlDftGIbviZtNwdOUrUmZPQrvHs19+WwuCQ4IbnDXDplGZLUhRLmEZR2rpGZnyZ2upt9I0cfZbKYoE9YlEXlhCQD1JDE+ZgbGfsfp5/ZtOXKTLTlSmWhIGrkl3c6RIRupW5Q0VCAclZklzlJKSvKFBTjTMliGtq7wRN4gly3TPkAywE998yFMO4pKb5QbepiyL+w6SQAa2oLcwkwUj7GZAQlIqZuYOMxQgkjYNpbaJGM+Z1iZivEaaYtWXtZQUhWaWnKlJVlLFOa4dTExXZUoZz2mZaiO7lLjxOrtG0zvsQkK/8AdTgdyEIc+MdSvsSkJumqmgu/sJ9DzEEqRcxyXTGYSVMpSUhiF5XDd0voT0MCKn2BVq5dQbMzEMoDq0bUv7DaclxVzxzsm8dr+xKQW/2qaBZwEIGZv3mianTDkSQQUgZlG5Is2pPl0jQOAsPSJefK2cufAWF/X1i4H7EZXeasngKLkZUH4iLHh32fy5MsIE5ZAAD5Q9oV1WN3SlhsDqrWYpkSioZtEDU6+g1MCzaqSCQBnTvnSxB6nbwi4T+FEqWFpmKQQMoyjQM3O/nHE/hELfNPmNsAB/1fvecZz6LN0o/4jS6nH5Mq1LVgrKJJXKDkDuvLca20ILjeGU+tZPeyqUnLmSEsxJYPm2hnL4MGqp61b+ykfLSD6fh5KElAWSk7EO3QOTaA/oNSSeP9l/1OGVymq0FR7oDG5GX2jq/XwhbU8OSVr7aQRJXcrt3F3d1t7KusXWbw+lSgrMzaMkA9QTvprEA4VRdlkOGPdDE/vNo92eOGh1S2Ksf1IfNgcUZWpKfyrDK+PUHcRzMw1LvlHpD6o4MCpiVJnrSlKQkICQRrq5vBsvhsD+1UfIRU+m5+wP8ARF/dUGh1K5JkBLQHjWKplILmLhM4bB/tCP8AhEV+v+zNM1YWqqm2L5QlLecSvpua/qHH8yGyg8CZVLkqmTFKCnzEulVtSEh/JRPlDenp0qWgKQkKDqmWvewFuZSfKNFqvs3krUFdqsFmLAX8YmlcBSxftlk88qdtIafS5z0IdM+MCrmcY9SdnM7SSHOUBSA4UDcpUnYm2gEBYVTqQb5VpVdQ0Z+fofIRq0vgSWC/aKd3cJA+HrHS+BZRd1q0Yd0OO6Br5RX9LnIrb/olhqcXzKLIphLmHKe7mHdfcsfJ3sI2aK3QcIy5awsrUvTukBibXPoIssOaHA+LcW8/9/MW1OZclV4n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233488"/>
            <a:ext cx="3619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048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0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48584" cy="914400"/>
          </a:xfrm>
        </p:spPr>
        <p:txBody>
          <a:bodyPr/>
          <a:lstStyle/>
          <a:p>
            <a:pPr algn="ctr"/>
            <a:r>
              <a:rPr lang="en-US" dirty="0"/>
              <a:t>Do  you think this is a balanced meal?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7" r="9192" b="3784"/>
          <a:stretch/>
        </p:blipFill>
        <p:spPr bwMode="auto">
          <a:xfrm>
            <a:off x="866776" y="3733799"/>
            <a:ext cx="2451655" cy="165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humbs.dreamstime.com/x/healthy-meal-plate-186460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0" t="6542" r="12797" b="8878"/>
          <a:stretch/>
        </p:blipFill>
        <p:spPr bwMode="auto">
          <a:xfrm>
            <a:off x="762000" y="1602039"/>
            <a:ext cx="2555664" cy="17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aste.com.au/images/recipes/del/2010/03/26434_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457"/>
          <a:stretch/>
        </p:blipFill>
        <p:spPr bwMode="auto">
          <a:xfrm>
            <a:off x="3429000" y="1621089"/>
            <a:ext cx="2572870" cy="173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itnessista.com/wp-content/uploads/2013/09/tamale-salad-1-of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733799"/>
            <a:ext cx="2410945" cy="16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600200"/>
            <a:ext cx="2303308" cy="172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9" t="4209" r="6634" b="9708"/>
          <a:stretch/>
        </p:blipFill>
        <p:spPr bwMode="auto">
          <a:xfrm>
            <a:off x="6296024" y="3714749"/>
            <a:ext cx="2179485" cy="15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99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908" y="609600"/>
            <a:ext cx="767238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</a:rPr>
              <a:t>Portion Distortion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652823"/>
            <a:ext cx="1123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882" y="2642116"/>
            <a:ext cx="18764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1524000"/>
            <a:ext cx="3276600" cy="5232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Hamburger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333 calories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5544" y="4179332"/>
            <a:ext cx="3429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How many calories are in today’s hamburger?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0700" y="220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years ago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589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3908" y="609600"/>
            <a:ext cx="767238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</a:rPr>
              <a:t>Portion Distortion</a:t>
            </a:r>
            <a:endParaRPr lang="en-US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652823"/>
            <a:ext cx="1123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882" y="2642116"/>
            <a:ext cx="18764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0" y="1524000"/>
            <a:ext cx="3276600" cy="5232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Hamburger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333 calories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4648200"/>
            <a:ext cx="3733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Calorie difference:</a:t>
            </a:r>
          </a:p>
          <a:p>
            <a:r>
              <a:rPr lang="en-US" sz="2400" dirty="0" smtClean="0"/>
              <a:t>257 calories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0700" y="220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 years ago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5503" y="4114800"/>
            <a:ext cx="221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590 calories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8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8" y="523894"/>
            <a:ext cx="7748584" cy="914400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Portion Distortion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56271"/>
            <a:ext cx="7543800" cy="356303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194918"/>
            <a:ext cx="1752600" cy="12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1076830" cy="14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43829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To </a:t>
            </a:r>
            <a:r>
              <a:rPr lang="en-US" b="1" dirty="0" smtClean="0">
                <a:solidFill>
                  <a:srgbClr val="0070C0"/>
                </a:solidFill>
              </a:rPr>
              <a:t>maintain </a:t>
            </a:r>
            <a:r>
              <a:rPr lang="en-US" b="1" dirty="0">
                <a:solidFill>
                  <a:srgbClr val="0070C0"/>
                </a:solidFill>
              </a:rPr>
              <a:t>a healthy weight: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Calories </a:t>
            </a:r>
            <a:r>
              <a:rPr lang="en-US" b="1" dirty="0" smtClean="0">
                <a:solidFill>
                  <a:srgbClr val="0070C0"/>
                </a:solidFill>
              </a:rPr>
              <a:t>in 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Calories </a:t>
            </a:r>
            <a:r>
              <a:rPr lang="en-US" b="1" dirty="0">
                <a:solidFill>
                  <a:srgbClr val="0070C0"/>
                </a:solidFill>
              </a:rPr>
              <a:t>out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9400" y="46482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lift weights for 1 hour and 30 minutes you will burn 257 calories.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9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3908" y="609600"/>
            <a:ext cx="767238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</a:rPr>
              <a:t>Portion Distortion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1524000"/>
            <a:ext cx="3276600" cy="5232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French Fries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38299" y="3800475"/>
            <a:ext cx="198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210 calories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0700" y="22098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Years ago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65503" y="4114800"/>
            <a:ext cx="221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b="1" dirty="0">
                <a:solidFill>
                  <a:srgbClr val="0070C0"/>
                </a:solidFill>
              </a:rPr>
              <a:t>590 سعرة حرارية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79132"/>
            <a:ext cx="11511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033" y="2593309"/>
            <a:ext cx="1876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02372" y="4159507"/>
            <a:ext cx="3730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How many calories are in today’s </a:t>
            </a:r>
            <a:r>
              <a:rPr lang="en-US" dirty="0" smtClean="0"/>
              <a:t>French fries?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1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3908" y="609600"/>
            <a:ext cx="767238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</a:rPr>
              <a:t>Portion Distortion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1524000"/>
            <a:ext cx="3276600" cy="5232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French Fries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0700" y="38100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210 calories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0700" y="220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 Years ago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1534" y="3994666"/>
            <a:ext cx="218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</a:rPr>
              <a:t>610 calories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79132"/>
            <a:ext cx="11511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033" y="2593309"/>
            <a:ext cx="1876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30919" y="4517802"/>
            <a:ext cx="3429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Calorie difference: 400 calories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8" y="523894"/>
            <a:ext cx="7748584" cy="914400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Portion Distortion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56271"/>
            <a:ext cx="7543800" cy="3563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438313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To maintain a healthy weight: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Calories In  = calories out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9400" y="46482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walk for 1 hour and 10 minutes you will burn around 400 calories.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59279"/>
            <a:ext cx="1733550" cy="115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487" y="3153640"/>
            <a:ext cx="1190625" cy="13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26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8" y="523894"/>
            <a:ext cx="7748584" cy="914400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Portion Distortion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43829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To Maintain a healthy weight: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Calories </a:t>
            </a:r>
            <a:r>
              <a:rPr lang="en-US" b="1" dirty="0" smtClean="0">
                <a:solidFill>
                  <a:srgbClr val="0070C0"/>
                </a:solidFill>
              </a:rPr>
              <a:t>in  </a:t>
            </a:r>
            <a:r>
              <a:rPr lang="en-US" b="1" dirty="0">
                <a:solidFill>
                  <a:srgbClr val="0070C0"/>
                </a:solidFill>
              </a:rPr>
              <a:t>= calories out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200400"/>
            <a:ext cx="6096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914400" cy="15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1" y="48006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85 Calories</a:t>
            </a:r>
          </a:p>
          <a:p>
            <a:r>
              <a:rPr lang="en-US" b="1" dirty="0">
                <a:solidFill>
                  <a:srgbClr val="0070C0"/>
                </a:solidFill>
              </a:rPr>
              <a:t>6.5 ounces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876800"/>
            <a:ext cx="30444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How many calories are in today’s </a:t>
            </a:r>
            <a:r>
              <a:rPr lang="en-US" dirty="0" smtClean="0"/>
              <a:t>portion?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1" y="2286000"/>
            <a:ext cx="3276600" cy="5232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Soda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002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8" y="523894"/>
            <a:ext cx="7748584" cy="914400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Portion Distortion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43829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To </a:t>
            </a:r>
            <a:r>
              <a:rPr lang="en-US" b="1" dirty="0" smtClean="0">
                <a:solidFill>
                  <a:srgbClr val="0070C0"/>
                </a:solidFill>
              </a:rPr>
              <a:t>maintain </a:t>
            </a:r>
            <a:r>
              <a:rPr lang="en-US" b="1" dirty="0">
                <a:solidFill>
                  <a:srgbClr val="0070C0"/>
                </a:solidFill>
              </a:rPr>
              <a:t>a healthy weight: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Calories </a:t>
            </a:r>
            <a:r>
              <a:rPr lang="en-US" b="1" dirty="0" smtClean="0">
                <a:solidFill>
                  <a:srgbClr val="0070C0"/>
                </a:solidFill>
              </a:rPr>
              <a:t>in 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Calories </a:t>
            </a:r>
            <a:r>
              <a:rPr lang="en-US" b="1" dirty="0">
                <a:solidFill>
                  <a:srgbClr val="0070C0"/>
                </a:solidFill>
              </a:rPr>
              <a:t>out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200400"/>
            <a:ext cx="6096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914400" cy="15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1" y="48006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85 Calories</a:t>
            </a:r>
          </a:p>
          <a:p>
            <a:r>
              <a:rPr lang="en-US" b="1" dirty="0">
                <a:solidFill>
                  <a:srgbClr val="0070C0"/>
                </a:solidFill>
              </a:rPr>
              <a:t>6.5 ounces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1" y="2286000"/>
            <a:ext cx="3276600" cy="5232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Soda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38451" y="4802832"/>
            <a:ext cx="3429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Calorie difference: 165 calories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48006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250 Calories</a:t>
            </a:r>
          </a:p>
          <a:p>
            <a:r>
              <a:rPr lang="en-US" b="1" dirty="0">
                <a:solidFill>
                  <a:srgbClr val="0070C0"/>
                </a:solidFill>
              </a:rPr>
              <a:t>20 ounces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Make </a:t>
            </a:r>
            <a:r>
              <a:rPr lang="en-US" dirty="0"/>
              <a:t>H</a:t>
            </a:r>
            <a:r>
              <a:rPr lang="en-US" dirty="0" smtClean="0"/>
              <a:t>ealthy </a:t>
            </a:r>
            <a:r>
              <a:rPr lang="en-US" dirty="0"/>
              <a:t>L</a:t>
            </a:r>
            <a:r>
              <a:rPr lang="en-US" dirty="0" smtClean="0"/>
              <a:t>ifestyle </a:t>
            </a:r>
            <a:r>
              <a:rPr lang="en-US" dirty="0"/>
              <a:t>C</a:t>
            </a:r>
            <a:r>
              <a:rPr lang="en-US" dirty="0" smtClean="0"/>
              <a:t>hanges!</a:t>
            </a:r>
            <a:r>
              <a:rPr lang="en-US" dirty="0"/>
              <a:t/>
            </a:r>
            <a:br>
              <a:rPr lang="en-US" dirty="0"/>
            </a:br>
            <a:r>
              <a:rPr lang="ar-AE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295400"/>
            <a:ext cx="5943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Smoking: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US" sz="1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smoking: if you smoke its time to stop </a:t>
            </a:r>
            <a:r>
              <a:rPr lang="en-US" sz="12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now! </a:t>
            </a:r>
            <a:endParaRPr lang="en-US" sz="12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can cause:</a:t>
            </a:r>
          </a:p>
          <a:p>
            <a:pPr lvl="0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attack and stroke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Cigarette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smokers are two to four times more likely to develop heart 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nonsmokers.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doubles your chances of having a stroke.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after a person stops smoking, the risk of having a heart attack or stroke will drop by more than half</a:t>
            </a:r>
          </a:p>
          <a:p>
            <a:pPr lvl="0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your risk of developing cancers of the bladder, kidney, larynx (voice box), lung, pancreas, stomach, and uterus. </a:t>
            </a: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about 80 to 90 percent of lung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death rate for men who smoke cigarettes is more than double that of nonsmokers. </a:t>
            </a: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smoke are 22 times more likely to develop lung cancer than men who have never smoked. </a:t>
            </a:r>
            <a:endParaRPr lang="en-US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smoke are 12 times more likely to develop lung cancer than women who have never smoked.</a:t>
            </a:r>
          </a:p>
          <a:p>
            <a:pPr lvl="1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encrypted-tbn0.gstatic.com/images?q=tbn:ANd9GcTIC4LxGZpc2KlV33dG8fZ4wp6LZA0ePgV3CecdZvZhTEd74FW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597" y="1647825"/>
            <a:ext cx="180455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817" y="3409950"/>
            <a:ext cx="16621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43525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0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8" y="523894"/>
            <a:ext cx="7748584" cy="914400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Portion Distortion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46966"/>
            <a:ext cx="7543800" cy="3563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43829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To </a:t>
            </a:r>
            <a:r>
              <a:rPr lang="en-US" b="1" dirty="0" smtClean="0">
                <a:solidFill>
                  <a:srgbClr val="0070C0"/>
                </a:solidFill>
              </a:rPr>
              <a:t>maintain </a:t>
            </a:r>
            <a:r>
              <a:rPr lang="en-US" b="1" dirty="0">
                <a:solidFill>
                  <a:srgbClr val="0070C0"/>
                </a:solidFill>
              </a:rPr>
              <a:t>a healthy weight: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Calories </a:t>
            </a:r>
            <a:r>
              <a:rPr lang="en-US" b="1" dirty="0" smtClean="0">
                <a:solidFill>
                  <a:srgbClr val="0070C0"/>
                </a:solidFill>
              </a:rPr>
              <a:t>in 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Calories </a:t>
            </a:r>
            <a:r>
              <a:rPr lang="en-US" b="1" dirty="0">
                <a:solidFill>
                  <a:srgbClr val="0070C0"/>
                </a:solidFill>
              </a:rPr>
              <a:t>out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4055" y="3048001"/>
            <a:ext cx="820545" cy="148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674" y="3124199"/>
            <a:ext cx="1381125" cy="14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4600" y="4800600"/>
            <a:ext cx="457200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z="1600" dirty="0"/>
              <a:t>If you work in the garden for 35 minutes,</a:t>
            </a:r>
          </a:p>
          <a:p>
            <a:r>
              <a:rPr lang="en-US" sz="1600" dirty="0"/>
              <a:t>you will burn approximately </a:t>
            </a:r>
            <a:r>
              <a:rPr lang="en-US" sz="1600" b="1" dirty="0"/>
              <a:t>165 calories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3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8" y="523894"/>
            <a:ext cx="7748584" cy="914400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Portion Distortion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43829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  supersized meal today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914400" cy="15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2" y="2286000"/>
            <a:ext cx="6095998" cy="33855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Hamburger, French-fries and Soda 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6629400" y="4690674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250 Calories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20 ounces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1876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7" y="30480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6963" y="4615934"/>
            <a:ext cx="1664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</a:rPr>
              <a:t>610 calories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2527" y="4644508"/>
            <a:ext cx="1593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590 calories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753" y="4992588"/>
            <a:ext cx="180925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257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24325" y="5007977"/>
            <a:ext cx="149542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5030688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165</a:t>
            </a:r>
            <a:endParaRPr lang="en-US" dirty="0"/>
          </a:p>
        </p:txBody>
      </p:sp>
      <p:sp>
        <p:nvSpPr>
          <p:cNvPr id="16" name="Plus 15"/>
          <p:cNvSpPr/>
          <p:nvPr/>
        </p:nvSpPr>
        <p:spPr>
          <a:xfrm>
            <a:off x="3152775" y="4954488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5791200" y="4969877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76699" y="5495925"/>
            <a:ext cx="1495425" cy="371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822</a:t>
            </a:r>
            <a:endParaRPr lang="en-US" dirty="0"/>
          </a:p>
        </p:txBody>
      </p:sp>
      <p:sp>
        <p:nvSpPr>
          <p:cNvPr id="3" name="Equal 2"/>
          <p:cNvSpPr/>
          <p:nvPr/>
        </p:nvSpPr>
        <p:spPr>
          <a:xfrm>
            <a:off x="2638425" y="5495925"/>
            <a:ext cx="1247775" cy="371475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8" y="523894"/>
            <a:ext cx="7748584" cy="695306"/>
          </a:xfrm>
        </p:spPr>
        <p:txBody>
          <a:bodyPr/>
          <a:lstStyle/>
          <a:p>
            <a:pPr algn="ctr"/>
            <a:r>
              <a:rPr lang="en-US" sz="2400" dirty="0">
                <a:effectLst/>
              </a:rPr>
              <a:t>Portion Distortion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46966"/>
            <a:ext cx="7543800" cy="3776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868" y="1219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To </a:t>
            </a:r>
            <a:r>
              <a:rPr lang="en-US" b="1" dirty="0" smtClean="0">
                <a:solidFill>
                  <a:srgbClr val="0070C0"/>
                </a:solidFill>
              </a:rPr>
              <a:t>maintain </a:t>
            </a:r>
            <a:r>
              <a:rPr lang="en-US" b="1" dirty="0">
                <a:solidFill>
                  <a:srgbClr val="0070C0"/>
                </a:solidFill>
              </a:rPr>
              <a:t>a healthy weight: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Calories </a:t>
            </a:r>
            <a:r>
              <a:rPr lang="en-US" b="1" dirty="0" smtClean="0">
                <a:solidFill>
                  <a:srgbClr val="0070C0"/>
                </a:solidFill>
              </a:rPr>
              <a:t>in 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dirty="0" smtClean="0">
                <a:solidFill>
                  <a:srgbClr val="0070C0"/>
                </a:solidFill>
              </a:rPr>
              <a:t>Calories </a:t>
            </a:r>
            <a:r>
              <a:rPr lang="en-US" b="1" dirty="0">
                <a:solidFill>
                  <a:srgbClr val="0070C0"/>
                </a:solidFill>
              </a:rPr>
              <a:t>out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371282"/>
            <a:ext cx="599774" cy="10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5850" y="4794314"/>
            <a:ext cx="236220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This meal has </a:t>
            </a:r>
            <a:r>
              <a:rPr lang="en-US" sz="1600" b="1" dirty="0" smtClean="0"/>
              <a:t>822 extra calories.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150" y="3542169"/>
            <a:ext cx="110690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6" y="3733800"/>
            <a:ext cx="930524" cy="71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32026"/>
            <a:ext cx="11953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57800" y="4745907"/>
            <a:ext cx="3276600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To burn off the extra 822 calories you will need to walk for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b="1" dirty="0" smtClean="0"/>
              <a:t>4 hours and 50 minutes.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8637" y="2046966"/>
            <a:ext cx="34304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3,500 calories = 1 pound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973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</a:rPr>
              <a:t>Risk Factors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2362200"/>
            <a:ext cx="7849228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 unhealthy diet is one of the major risk factors for a range of chronic diseases, including </a:t>
            </a:r>
            <a:r>
              <a:rPr lang="en-US" b="1" dirty="0" smtClean="0"/>
              <a:t>heart </a:t>
            </a:r>
            <a:r>
              <a:rPr lang="en-US" b="1" dirty="0"/>
              <a:t>diseases</a:t>
            </a:r>
            <a:r>
              <a:rPr lang="en-US" dirty="0"/>
              <a:t>, </a:t>
            </a:r>
            <a:r>
              <a:rPr lang="en-US" b="1" dirty="0"/>
              <a:t>cancer</a:t>
            </a:r>
            <a:r>
              <a:rPr lang="en-US" dirty="0"/>
              <a:t>, </a:t>
            </a:r>
            <a:r>
              <a:rPr lang="en-US" b="1" dirty="0"/>
              <a:t>diabetes</a:t>
            </a:r>
            <a:r>
              <a:rPr lang="en-US" dirty="0"/>
              <a:t> and other conditions linked to </a:t>
            </a:r>
            <a:r>
              <a:rPr lang="en-US" dirty="0" smtClean="0"/>
              <a:t>obesity.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9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48584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Healthy Eating Habits!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042831" y="1905000"/>
            <a:ext cx="4643970" cy="264172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Eat less fatty </a:t>
            </a:r>
            <a:r>
              <a:rPr lang="en-US" sz="2000" dirty="0" smtClean="0"/>
              <a:t>foods such as:</a:t>
            </a:r>
          </a:p>
          <a:p>
            <a:pPr marL="361188" indent="-342900">
              <a:buFont typeface="Wingdings" panose="05000000000000000000" pitchFamily="2" charset="2"/>
              <a:buChar char="Ø"/>
            </a:pPr>
            <a:r>
              <a:rPr lang="en-US" sz="2000" dirty="0"/>
              <a:t>R</a:t>
            </a:r>
            <a:r>
              <a:rPr lang="en-US" sz="2000" dirty="0" smtClean="0"/>
              <a:t>ed </a:t>
            </a:r>
            <a:r>
              <a:rPr lang="en-US" sz="2000" dirty="0"/>
              <a:t>fatty meat with </a:t>
            </a:r>
            <a:r>
              <a:rPr lang="en-US" sz="2000" dirty="0" smtClean="0"/>
              <a:t>lard</a:t>
            </a:r>
          </a:p>
          <a:p>
            <a:pPr marL="3611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Fried dishes </a:t>
            </a:r>
          </a:p>
          <a:p>
            <a:r>
              <a:rPr lang="en-US" sz="2000" dirty="0" smtClean="0"/>
              <a:t>Dairy products </a:t>
            </a:r>
            <a:r>
              <a:rPr lang="en-US" sz="2000" dirty="0"/>
              <a:t>that contain high levels of fat such </a:t>
            </a:r>
            <a:r>
              <a:rPr lang="en-US" sz="2000" dirty="0" smtClean="0"/>
              <a:t>as:</a:t>
            </a:r>
          </a:p>
          <a:p>
            <a:pPr marL="3611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White </a:t>
            </a:r>
            <a:r>
              <a:rPr lang="en-US" sz="2000" dirty="0"/>
              <a:t>goat </a:t>
            </a:r>
            <a:r>
              <a:rPr lang="en-US" sz="2000" dirty="0" smtClean="0"/>
              <a:t>cheese</a:t>
            </a:r>
          </a:p>
          <a:p>
            <a:pPr marL="361188" indent="-342900">
              <a:buFont typeface="Wingdings" panose="05000000000000000000" pitchFamily="2" charset="2"/>
              <a:buChar char="Ø"/>
            </a:pPr>
            <a:r>
              <a:rPr lang="en-US" sz="2000" dirty="0"/>
              <a:t>I</a:t>
            </a:r>
            <a:r>
              <a:rPr lang="en-US" sz="2000" dirty="0" smtClean="0"/>
              <a:t>ce cream</a:t>
            </a:r>
          </a:p>
          <a:p>
            <a:pPr marL="361188" indent="-342900">
              <a:buFont typeface="Wingdings" panose="05000000000000000000" pitchFamily="2" charset="2"/>
              <a:buChar char="Ø"/>
            </a:pPr>
            <a:r>
              <a:rPr lang="en-US" sz="2000" dirty="0"/>
              <a:t>W</a:t>
            </a:r>
            <a:r>
              <a:rPr lang="en-US" sz="2000" dirty="0" smtClean="0"/>
              <a:t>hole </a:t>
            </a:r>
            <a:r>
              <a:rPr lang="en-US" sz="2000" dirty="0"/>
              <a:t>milk </a:t>
            </a:r>
            <a:endParaRPr lang="en-US" sz="2000" dirty="0" smtClean="0"/>
          </a:p>
          <a:p>
            <a:pPr marL="361188" indent="-342900">
              <a:buFont typeface="Wingdings" panose="05000000000000000000" pitchFamily="2" charset="2"/>
              <a:buChar char="Ø"/>
            </a:pPr>
            <a:r>
              <a:rPr lang="en-US" sz="2000" dirty="0"/>
              <a:t>B</a:t>
            </a:r>
            <a:r>
              <a:rPr lang="en-US" sz="2000" dirty="0" smtClean="0"/>
              <a:t>utter</a:t>
            </a:r>
            <a:endParaRPr lang="en-US" sz="2000" dirty="0"/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www.wojonutrition.com/wp-content/uploads/ju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40" y="3733800"/>
            <a:ext cx="2346376" cy="15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healthnative.com/wp-content/uploads/2009/06/pizz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716" y="4491169"/>
            <a:ext cx="2055813" cy="13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dnpix.com/show/imgs/5f6931bac897e6955aace7862b11bd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223" y="2041367"/>
            <a:ext cx="2256577" cy="16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137844" y="4465366"/>
            <a:ext cx="2166175" cy="132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89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367584" cy="1828800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Bad eating habits </a:t>
            </a:r>
            <a:r>
              <a:rPr lang="en-US" sz="3000" dirty="0" smtClean="0"/>
              <a:t>may </a:t>
            </a:r>
            <a:r>
              <a:rPr lang="en-US" sz="3000" dirty="0"/>
              <a:t>cause you to </a:t>
            </a:r>
            <a:r>
              <a:rPr lang="en-US" sz="3000" dirty="0" smtClean="0"/>
              <a:t>develop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92D050"/>
                </a:solidFill>
              </a:rPr>
              <a:t>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Type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 Diabetes!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428875"/>
            <a:ext cx="6096000" cy="30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9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51998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Type </a:t>
            </a:r>
            <a:r>
              <a:rPr lang="en-US" sz="3600" dirty="0"/>
              <a:t>2 </a:t>
            </a:r>
            <a:r>
              <a:rPr lang="en-US" sz="3600" dirty="0" smtClean="0"/>
              <a:t>diabetes is!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371600"/>
            <a:ext cx="4571999" cy="4419600"/>
          </a:xfrm>
        </p:spPr>
        <p:txBody>
          <a:bodyPr/>
          <a:lstStyle/>
          <a:p>
            <a:pPr marL="304038" indent="-285750">
              <a:buFont typeface="Arial" panose="020B0604020202020204" pitchFamily="34" charset="0"/>
              <a:buChar char="•"/>
            </a:pPr>
            <a:r>
              <a:rPr lang="en-US" b="1" i="1" dirty="0"/>
              <a:t>Type 2 diabetes mellitus is the most common form of diabetes. </a:t>
            </a:r>
            <a:endParaRPr lang="en-US" b="1" i="1" dirty="0" smtClean="0"/>
          </a:p>
          <a:p>
            <a:pPr marL="304038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04038" indent="-285750">
              <a:buFont typeface="Arial" panose="020B0604020202020204" pitchFamily="34" charset="0"/>
              <a:buChar char="•"/>
            </a:pPr>
            <a:r>
              <a:rPr lang="en-US" dirty="0" smtClean="0"/>
              <a:t>Diabetes </a:t>
            </a:r>
            <a:r>
              <a:rPr lang="en-US" dirty="0"/>
              <a:t>is a problem with your body that </a:t>
            </a:r>
            <a:r>
              <a:rPr lang="en-US" dirty="0" smtClean="0"/>
              <a:t>causes </a:t>
            </a:r>
            <a:r>
              <a:rPr lang="en-US" dirty="0"/>
              <a:t>glucose (sugar ) in the blood levels to rise higher than usual, this is also called high blood sugar . </a:t>
            </a:r>
            <a:endParaRPr lang="en-US" dirty="0" smtClean="0"/>
          </a:p>
          <a:p>
            <a:pPr marL="304038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04038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have diabetes type 2 your body does not use insulin sufficiently and its known as insulin resistant. </a:t>
            </a:r>
            <a:endParaRPr lang="en-US" dirty="0" smtClean="0"/>
          </a:p>
          <a:p>
            <a:endParaRPr lang="en-US" dirty="0" smtClean="0"/>
          </a:p>
          <a:p>
            <a:pPr marL="304038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pancreas creates enough insulin for the body, but once it becomes resistant your body does not make enough insulin in order to function normally.</a:t>
            </a:r>
          </a:p>
          <a:p>
            <a:endParaRPr lang="en-US" dirty="0"/>
          </a:p>
          <a:p>
            <a:pPr marL="304038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order to control </a:t>
            </a:r>
            <a:r>
              <a:rPr lang="en-US" dirty="0" smtClean="0"/>
              <a:t>your </a:t>
            </a:r>
            <a:r>
              <a:rPr lang="en-US" dirty="0"/>
              <a:t>blood sugar it is important  to maintain a healthy lifestyle. </a:t>
            </a:r>
          </a:p>
          <a:p>
            <a:endParaRPr lang="en-US" dirty="0"/>
          </a:p>
        </p:txBody>
      </p:sp>
      <p:pic>
        <p:nvPicPr>
          <p:cNvPr id="11266" name="Picture 2" descr="http://www.metacure.com/wp-content/uploads/2011/02/What-causes-diabe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810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1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519984" cy="17526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What </a:t>
            </a:r>
            <a:r>
              <a:rPr lang="en-US" sz="3200" dirty="0"/>
              <a:t>can I do to prevent the development of chronic diseases? </a:t>
            </a:r>
          </a:p>
        </p:txBody>
      </p:sp>
      <p:pic>
        <p:nvPicPr>
          <p:cNvPr id="3074" name="Picture 2" descr="https://encrypted-tbn1.gstatic.com/images?q=tbn:ANd9GcRW63-3aXmbI1bQXUL-XeSJEhd7E8cSBXYtuNi2vD3ob_MOG38t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1752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RPCtBtJUXK66Dm0jSu7GB_MIgYSfakyNtI6nGZe8wooi48NAb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17276"/>
            <a:ext cx="2029985" cy="14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ourh\Desktop\stro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95014"/>
            <a:ext cx="2324100" cy="18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13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24784" cy="914400"/>
          </a:xfrm>
        </p:spPr>
        <p:txBody>
          <a:bodyPr/>
          <a:lstStyle/>
          <a:p>
            <a:pPr algn="ctr"/>
            <a:r>
              <a:rPr lang="en-US" sz="2400" dirty="0" smtClean="0">
                <a:effectLst/>
              </a:rPr>
              <a:t>Physical 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550988"/>
            <a:ext cx="7468228" cy="29718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physical activity helps improve your overall health and fitness, and reduce the risk of many chronic diseases . 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CDC recommended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an adult should exercise for 30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a day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days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week.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equivalent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and 30 minutes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physical activity a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week. </a:t>
            </a: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You don't need a gym to exercise, you can walk at a park, and do some home exercises !</a:t>
            </a:r>
            <a:endParaRPr lang="en-US" sz="1600" i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800" dirty="0"/>
          </a:p>
        </p:txBody>
      </p:sp>
      <p:sp>
        <p:nvSpPr>
          <p:cNvPr id="3" name="AutoShape 2" descr="data:image/jpeg;base64,/9j/4AAQSkZJRgABAQAAAQABAAD/2wCEAAkGBxQTEhQUEhQWFhUXGBwbGBgXGRwcHBwbHBofHBsaGx8bHyggGhwmHBoXITIhJikrLi4uGB8zODMsNygtLisBCgoKDg0OGxAQGywkHyUvLCw0NDAsNCw0LDQsLCwsLCwsLCwsLCwsLCwsLCwsLCwsLCwsLCwsLCwsLCwsLCwsLP/AABEIALcBFAMBIgACEQEDEQH/xAAcAAACAgMBAQAAAAAAAAAAAAAFBgMEAAIHAQj/xABIEAABAwIDBQQGBQkHAwUAAAABAgMRACEEEjEFBkFRYRMicYEykaGxwdEHFCNCUhUzYnKCktLh8BZDU5OiwvFEVOI0Y4Oyw//EABoBAAIDAQEAAAAAAAAAAAAAAAIDAAEEBQb/xAAyEQACAQMDAwIFAwQCAwAAAAABAgADESESEzEEQVFh8CJxgZGxocHhBSPR8VJiMjNC/9oADAMBAAIRAxEAPwDmSHI1PjXrGK76SRmSk6cLCwv1qbGbPGYkqBQD4GJtI5xUqcSCjIlNtST00I8q5lxyMzXYy23jFrucyVXMpANzpc+dWVbPCkBS1GQY703nSKrbPfsBJjofV5TUuJfJUJXoNBPn0rM1w1hiMJuMytiNkpzfZmRectyLceprX8ivLchIBQkJKzoEzwJ51MheQ6KSCQbW8DRbZby4WEmVHXMJBOsRVNVdRcRdh2lPFbNKGySUcO7mvyqk2woXCCbXtPUxHlRn8mpRmdWCsJuUp4TqBPKiWwd5ltdnDB7NRhJgcTeOHH20jdfSSo1fp9BLAufixA2x8TDmVUgHgNec0w4jBtPgCJXxE94ye6QOMCKYNtYFt9sFaQ05IUVJSCpKR10/o0FwLf1cpceUXEpUINrGe6SJmIg1kqVS/wAViG8R4QCK2PwTjCiICYOUq0PqqU459KCYXkVeYJKo8tKe8Y4ziELJSlTk960o1kKIteOM16wFnuhIUj0UpFtRcxyqHqrgBlF+95Wz3vOcOYtxak5c1jIEcTrwqntQLCz2slSdJNr8BTRvSyvCjMmASIJGkeWkTF602dhlNNdo4gL7VALald6+kEcyPVWxaulQ4AtxKXPwmKKklWYpHCfVrRHZeGK0fVg1LqlZ85sYg93qDrHSa9eUhBQQDIUZUod2TfL3YJAVRTCbEdIUvE521kghWpIF+du7FOesFXOPz78w1QXlDbGEQDlR3csJUk3VMc9IJqLBpDqkIWoJAMFSrWH3Z9dE29tYcBaClbiSslS1JCiuBCQOVxrOhoVjcah09xhCDlA7lgSOKhpJ4+VAmsixB+cTUsDiS7Rx7ZddSyjKhUAZSe8QZBMzAHLrVRrCDumQtzMZkwlI6zx41bwiBlUpWQCAopXKZkRCI151Fi0pS4kkENKECNehlV4miBt8IlbhtJtvJSGyjN9rxImBf1DnNE93NqLZJa7IL0IULGSIkzr7qCKwyHHJQQEyQT6MdTEx4RUX1VZMpUpyYGW8kjgINxyoSiNT229/4gh83jNtfEYd0gIcShKJ7yu4okyb6yQRGYCL0PCkHJnfBQUlJJFpiwPMX1oTig2DAAIIuCDYjgJ/qZrfDQVJzJStNhBTI10PyoVoBVwTb6Sme54lzY2NKUlpJSkE5SuDFtSOF4FTP4dSCCoBfVJMyCZKpuPZoKFJwSu0cSg5AACQk92NNDqLCmLYDwYeyuKzAmAtKJRBSdST3TMTM6VdYAXZeebeYSjVzKxw7gZbVmccVm7iogZDciwt3pFxxq3gWXBiZaBzJYUvKe8QSpNgTcExNWcZijlDZGVty6HARlIE2ETreOvGruzmeyPaNAqzlKMwkKAuVZhx1SARyrK7Mqknvf2fHy5jUXMv4HC9sytDjWVYC8p0nwrfD4LKG1pC50UlQmbSRbhxnhNX8KrsW5UTlmRmuZgW5ibxWHaKW8pyyVHu3/Ebpn4VzFqMWNhg++81G1sma7OddLYDxSF3IyXtJjUXsRWiU5ElAdUtJPeCtEj3qE319lWcWEKKAqQ4JISLdNTrpwqPZWIC8ywhIJEZSDYDnaT8qFDqJ04B7W/Hv7wsd+Zu9iRkKEguqKSbcI5xoeNuVAiUBYLjKQSDnjU8jGoMxeOJBo4ztMXyKRoe8PujnB0Ec7UIxeODWI+zT2gJSokAKkwU68p4TWugM6TjH5lVBfMDYjABxWbOlIOkoVcTr659VZRfHbLU6rOW0qkcQq36Ig6fOsrYtUWFjFGn6TmeYie7I0uPaOtQlUBNiZmPL4VaLihkUJCjNzqb1illQ0EcDy4mukDMtpCwudNKsOSD4idKiYXlV8CKuJSlVoOaeGkVTYMoAS1s3Dl5PfnNNouQNZibpvTNuxsky5MgJsSRcHhEa0LwuAyJSpK8riTx0ANrmf5UUw2OhKg72mUixSFATMkkp8j51zOpZmBCcSW0mLW9G1MS0osuoy5bgxqJ9RHWqu7uK7V6HXChBkTytoOugo1tAs4l1rPdEkJClHLc3GkgWmrOA2K39aSENhKZBWnUW5HkbVo3qaUtJFmsTiUilmxxJdoYkJShBdcBSIOoSZNgegFRYLOsFIKsqjBlUTaxk+Aqfba0krSlIKc0905gBMEgED5ULwG1FJfGSChPpJIkG1p4Aj4UpE1Jx6x7EAzc7eDRyvOKTYaQbzoY1TAowve1g5lJUvKIUm5BFrAjlSQrYTuIxiu1SpCCuSQkk9mIiI0kQBpx5GmvejYeGaQ2nDtqC0KTngE5kLEGSdSLGehra3RUWFze9oINQC5lPeTGKfYStQCRmISkGCRxlPiBVRraC1oQh1UITe9kwI0j0jw86pIweZvtjKWwoJOpiTaBXrCEFSpjKFGBoeB8hFCqKqaQMCUT3ll7agcKEIASkJUTmFrm4FuVFPrjmZK+9J4BUjSBrJtNBMQlAeUWT3FGw1McuHjUuLbRASkhJAuoqgkkTEcKVUprgAfpKNQ2xIsW4j+7SnWSMp4m8mY1vpUDTIIESVXtaOfnxr12AkJWsTrlAPwtzNUQB2mVw5eHh1MfCnouIpj3MI7R7eEhSkFJEi4gAe4++arYh1SlAoUSmB6QFo1Ai0VF2pTOTvpQe7qRf70cZ6xUD+JK/S9KOFiRRohAtYe/SCTCpxKVRA+0WQCRpGmnA6X8aqPMBald66JAOYp00AA49aqIPZgEanzjwNQO5VAlXpK4ySZ50a0wOJV5dbwgUDKSTzBUbzr1qVlu0FRRe8TfjcVHs4ZQ5kUtKiBlESNbzOniKvv4R5CyCgwoAlSe93TxEm9U17kXktLWCUMjiFpJUpOUFMAgBWZRv6Vp4iQaO4RYSUKFgI05CgxaQ3kTrl7wM8CI011MeVFjinENqRllEAjnc0KMRm03dMgIN4zb57KY+rMutNghxaUlAsFZklWcR6Lgy+lF5v0Vt1sSXu1UuxSu+e3owB0CulHcPtXJgWEuCFdsohKjdSEj0kzpBXGtooHue7OHdOaMzrhjlmNpN5PI9KDqzdGNvEALZ7XjE/s5pxE5VoKLmVG5gwDGqdCJ0pfRjlFUIROW6wFEgnMBmSTBiOPjRLaG1srQlKlKggODugSCYJPGPdQjZePWGVOuplBUn7QpBOYCBaORHrrlJTexJz4/j5w3YYtHn8kJdQFFbkwVJuLTB15fOhzhCV5EyhRjKgHVKc062nUdaINurSgNsg91IzJNs03JSrj6+FVce40MwMFSRxUkqSSfR72g0uL61hRrHSe1/wCL+8xoPeDl4cOqLgQcqAJVosiM0QDBieQJivGm2EOlWZSio+hJmJnMJsofw1SxLy8zSiSFQM0CIjQkDU+8CoNu7QayR6byjnBSoyiOc2SJtXRpAk44lF4UxIUVqyPFImIjQxWUAYVjXUhxLoAVcCEn1kkEnrXtQ0GGA49/SHvf9T7+sWWVAq70W4m4HTwqwt1CkQkQZ4QBVR5YNzIv7BofGrDDiEJChdU3CtNLaV1GXExarT1eGAAVmBBAsDKvDpWrYsVSQZ/5jyqrlJUSFXOgTarTLKnYjvFMAyeHITyqEWHMAse0NsLQlOcrCnEkEJAnxzA8KKN7yOJ7q0LU2uRYWBI5dBS9iNnLRlBbjJ6UQqQSLqjTWjmGxTbbTyUqEgXJuQoHkfRF9a59emjC9tXv0k+K+cS9hdglKj2cKhQKQrrcRGh41m0isYkBByAsqUISCFFPp3mwBitt1dttBOIcUTBKQRNpiCqlXC7RKZazlaUlfZrHFCzKgZv66TRp1Gdg/a3byP2jdxVXHeFH3W2Wg2VpdJMqKbHMq5SCPuilzZSlB5ZUSEHUFWvKZqdxJK5Fxawub2tzosjYDmXMW5ypMJJEqi4EaA6a11aFFiCFBa/PviL0tVPwiMu7r5UkqjLNhbh1PHxoq/iQgpQVBecGE+HMza5qjsFns2xA9IAxyJGkcKIba2atxlBT6ZKUWiyFEd/yN/I1YVnBQcnE1PqCAd4ob/PDLhy2kJk97LzAtYWP/FKTWCcCiiDczB4z86adpbq41pSSEh5KbgpVIB0nKogjyoNisM/MvrUlSiAmYk3g9RBFQU2oroOP9zGwN8iaY7BoaabWoEOKOgMQBzETPnQQrUogiQdAeNEsYwq6fSi8kkwNePG1VktqVKgLTeBAHyqUzYXJvAYSsrW5I50YweFSrK4kAJBPpJkE9I184oQ+xEiZTwJt59K7Fu6wkYZlktGOyTwtMXnkSb+dN+HvGUaeomIbmySpK1MqStcZuzSIISNTAmTelHFOqzJy8hMiDPLwrpew8AprGukgoSDZyLZeI489YNI2/OG7HHvtoJKQuU9AQCR7aNFW+JKqFRKOGZkytKso1AMRyNxperasHlSTCSkix05H+U+NQ4ZK1lKTJ4QNdZk8xr6qMbTwi2UozghKkjKQkqVzkSBl8DQMTcC8WBB+BZCSpD2ZMfeSM0HkeOU08bvbjYt9oFICULAyrWopgH7wFybdLzQz6PcMnFY5IlZSMynAoEEpSBGaO6QVEW5V3VWkCn0qGvLe/vBJtxOXbW+j5LTBddfW6plAASkBIPf4quogBU8Jilp7EQjJcEmxCiIPgNR4V2rFYcLSpChKVAhQ5g2NIyfo3PbAl+WuGocHLhlVHO006tRNxpGI/p6yqp1HMXt6NzH28J205ktpzhSScyFFIKkqA4SNdLUM3ZxKWsKkkmSqSLERGvW5r6CwWFQywltAlCUwJuTzJ5k3J8aSt8d02gycRhU9mtBlSUi0GyikcCLKta2k1n6jpr0z3HMFa12io9thDhCW1IAI7wUO7IEeRoJgYC1tpUlICQpIub5IAI5HiTQzFYkg/apJ75Cc3E8SLX4HpVfE4s99KQJWYTOqEpAuTE5b6VyB09gQPENnJMdtl7QRhUJCyFq1KJB78XKLxHeuLEVXxOy3e+Q2kyc0zKkDingFC54nSgey05EhKbKPfUspKhIMQs6xBuRzo8na63G15OyMdmM4WR3s3dP6STas1RHQ3Xz3+eMRyEEWMEPofUVZVlQTobZY6cjpxqup4OK7yUpKU94pHpgCACSIm2tXMft5IBS4lSHQRMHuyJBtpcRrxFDM6Suwg6yNDx+NaKYa3xLaCxHYw5sXZTTjQURiE3IhDkp99ZW+zgylASrtCZPozH/NZWV3fUba44Wt2ij3cpOYCDcEcKrO5BHe15ez/iokvKgpAzA68wPlUTGHK1fgSL+A4x1rthPJmBn8S0cQlsBTd1DQixHOsYxygcyZBMzHGb+dT7RxEtwSlRAgE+lY92dMpjhequAxpQmUkZhpMceI61LfDcCDe5yYYwJecIAJ7ybiIJSL36UX2jgAhnOtBCoJSLlKkxxB68KXsHiVlTeRcEBRUcxnLIm5tMEwOlFMdtdAKkjtVp+7Krg8CPZWR1fULCHewuYs4jDKQMqQRAkwD7Zots/d/FHKpQCUk5ZWdJ4lIvEdKa9nYx91DKkpyiO+pRzAgGMptebCOYNLe/zr2GxR+4SmZQTlIVNhOkcqcK5qNtra8C3eHt3dnlt50LyktnKCm9yPlw60wNPAkgG4oTujhSnCoWv0ljOZ/SFvZFa4DES44rgTaRFgI+dd2gmzSVTyZ6noKarRCnki/v6RkZIq/hnBpegreJTVljGJBvT7CHUok9pPjcSpKkwrjfn7aWtj4cvYgl5A+zJhRUTnObWCI0optXEg4ltINlN/7jQw7RUgiUOgHMDYTewibRJrif1o/Cot5nN6xRZD84tbTntXFmCMxGkgCdTHGo/qDiyGp7qjmASO6J5waY38I0y2twkqJuTIInkeg94qk5iA2QAQgZbkJk3EyCe6DwvXISqSt0HGJzSvcwAcEqcqcspJC1zIgXE8BwtXQ929ppU2kF1K1xBCblRHGOAoZsJpDDTjoPcKSSVhPogGaVvouWHcW8smFBMtp5JKrwPDKPOunTQsmqGhNNgPM6DtZhaxMlAT3oHQTw10mOlcv3jez4halEKNpIMzAA8jauxbW2q1hm1POqCUpHO5PAJHFU1yzdDADaTuLceUpEkKGSLFRJ0IuIEcKclM6SYNc6iFEF4fFKGqYykRwIHK2tETthRKS7ATZNhPd42Nuk0a2ZuwcNi1IeAeC0Z2SPRUJIOvorERF9Rzqfa5bdQ4HGsqspSCkWCgDBPK44VhrOocKRCTp9S3vaVtzN7PqrrilMBecJSTmyqAF50IJuOWgrqGwt6GcUpSW8wUlMqSoaCYsRY1wXZD5W2lSzJAifCw91dH+igS7iVcMqB7ST7xXTpEqQg4gNTXa1d50xSxW6FVGEivFq5RW0EzEQISwrwyqBOgM+FAvyh2mFxBiUFlw+oH30C3+2i5hcIpYCVdp3BCjN7QYsU3vQ7dfeF51C2yGkIylEJQb93iSo2vwpNWoqjMbSpM2VnPNqY91SPtRfKPujMOCTI4xVfdnChSXCSVBeZKFEwRkSSCflVje/B9m82j7q8ylGbdwiwvKQJi9ARIQ0tSTkJKUQDe5Op42rlooekLd/f7R7gq1j2h1t1SlIJWrKn0kaE3i/SAPXVrG49bylshSPtIsCAElMQbcTEAcBQRe0u1SENDIeK1W4WECTzv1qPYTo73fhy2QkfemZ0OlJNDGojI/T1lBo+PbVwv2eVJWSjIQqLwdFE+NiK9ZwwWmENoI+8FGQZGnQgxCgeFLLuBCHlEkykysAk5Y9JSb94eFMeyMcpxalE/ZEEFQJBRCDCjyB01iY41hdCmUJPz/wARytfmVMmIRYIzcZmOHl66yiL28mRRT2eYgwSFWniBHWsqaa3ZR9/5h/D5iScCtKStEEASQDe/TWKl2btMkQUBRTmKeATbXqkcjzozgcIltXahd885YHeBtw6VdTsZlLa2m0nO5pcElMSPAX8627otnMyE34gN/ZcDtcQk5HEAlYsLjp1geqlnYuCLq+zA1099qdtqdskBtOVTIQEwdFE2yieUUDZaUlWcJOVUSTcoi3kKOnWfQR37QCmRKWCbeZxKkBKcwSSpK4IKDF/PpRjamBcQ6hRCQhRlCEKMdYOorOwQMapSpWkslBj8QSCYPnpTXi8H2DeGXCAQ6kTxhSTCST4i5rNVrnWlhkj74+faNVMHxNMCQAlLQKZGZfHKUquL66zFDd8NjOYvajLZJLAQFXMwkHvAg6EmB50P2qpaEFbKlZcyoMmRmVEUf+jTBrDCn3SSpZhOa5CE2F/HMfVXQ/pvQtvCo1v398Q+nQValrY5hPa7Kw0tLfpZTHACBShsXEOFbiXVqWQEgZuESI/rlTNjNuISXCcwgEFUSBe3toPhVF5xbxmCEpSRYkJF5HDh7a3VKprdUAo+EA5/M69OtudWmk8X/BvC2GaA6np/UCraMIVa2HIf1equGBAq+wefq+J5V0UUTs1WPaBdsPhvGtJ4Boe1SvlXm2dodpkAX3kugK4WB9GdBI49apb6jLiGXJPeSU9O6eH73soJt7EgOOFSZnLl5SQCSet65v8AUKOvSfB/P+pxOvNkU+pH7wpvBjUd5DZMk5csz9648Y4047O2Y32HZujPmMkkanUDrHKuZYTDlePKASk3yLju5ssp/rpTNsPaKloUl13MUXIBhZIP3efCuVWobaY+c5a1CTIfpCxBGCUEd0KWAQPwzp4aVy1l4oIUhRSoaFJIPrFPm/rxU0ltN4GZXgm9c7mun0gtTtF9b/7PpLmJxTjhlxxayPxqKveaZPo32upnFdnql4ZT4i4PqzUnzRfdN7Li2T+l8KdVzTI9Iiif7g+c7ltBlRZbWAZQ6UgjXKsXHS6RQLePGNDDYiLO5JVKjYgW6eVMru0cuCkGIfAnopBI9opO3z2coYPFOrIlQSR5qFvGDXnXANdb97fmdQiwYjnP4iVsASwAeZ99dc+jgpS2EgAHKSSNT3jr5EVx3d1yU5eIPvrrW5ziEJaKVSYhfQk6ewV2yP7i/M/gzJzT+kfiuoy9cePIfGtc817hnAFiUkgaxWsGZSIq/TDiFnDsjOkt9onMRAJmQLC8TFulLO6GMSBigZ0SpJH6wSY9dHvpeu0kiyS6gwUgWHt16cKVNjYkJGKB/wC3UR0yqSr4Vj61Li3pNvRmyk+sA7d2qFvuOKAhCQ2mQM06zHEzagu1+0GGaClpIBACAZixueR1opu5g+2zuOrgNqBTmHdLjklRUdTAA9dV978UFtIjKSHDMcLG3hSFsjpSUcf4inNwXPeCcIguFPZZk5W/tCbyoTcdIirWBbkZhYpTz1tAj21SwGIKW3AJuDp4canxuJyGAJOUADl3QZ9tOZWJIHvzFA94f7CVJDriRCdSdQZOW15NxR85GsEpC1FXaQpCpA6AEaqAIPr0FIuysCJVJBypJJOmnPnTC3hlFkqRGRoCSonvH72WRrfSsFakARn9o6nc9pLu/hWltq7btSQshJb0ywCBbqTWUExpUpQUwotpIukKOosSeRMD2VlbF0kXPMHIlxGLOUgGCLqnhBsKZt2N5WGQsO95ao70TaJilvB4GTmWTCpIjkB/xVNlrKpwwTAMQOHDw0pT0EcEXgAER9fxLb0BhJhcSFRHIRfWgeOZLKlNLktkx4dCTwNFNzmUpUQo2SlBM8NT6qMbawH1kF4AKakBUa5dJI1qqNVaTaDwYTJcXiNhn+yfaackZHw4AfvIKIHiJA9VNO8m2VLYUoFMJUF5eqTP8qBbx7MIx7TCVFQyIKZuQAVGJ14cakxux1rWwye6l1RF9VQJgcprQB0zfGQIFn4Et4B+ENNqjI7BhXATIg9Kvbd2+GmWWsOlSZci4v2bZyqV5mPKaob14RQewzQGVwmAI+6E36EVW2ftB9z6qlbDZRnKT+JYJtmJGkDUcxS6F1uy/wD16zUh0jSDYk/pPMNi3HCpMwhRhUiZvxoph0pbAQnQcefOpFbLShshKChQClA8BEkA+rWuT4bb2JQIS8uOpn31o6QaSTD6PqU6Z9TgnHadeafq22/1j1fGuRI3wxQ++k+KBUn9s8WdFpHghPyroLVtOmf6v057H7fzHzfUSwhf4Fi/RQj3xQh9KVLBWMwU2ggHSYi37ppfwG1H8QpSXnlqTkUY4SBIsLa0bdJyYeLnLp4Eigchzn0nO6vqBXpEr2MPbNx2UKsCCEmD93KZBTyqHYuAYQ6XXJKgSpMqABJn0RHI8Twqjh2XlpVCEmx+8QT4W1rffXd18YVhYaWhSQSvifRJvFhYGs/UFbi/M59HByLgQd9JeKaCkpZIKlp79wYE6W5keykKvVKnrWs0xRYQHbUbzaKsbOcyuoVyUk+og1Wmiu7Wyl4h9KUi0jMToBp6+VQ8QQbGduwKm3MI8hRgqyqbPDMkEpkjQGYnrQTaTfa7PfEkFTZgK9IkDMPIQb1U3I2yVIeaWBmZUBfiL2PWxFebf2iqFQgFBGvCSLi3K4rkVuluykYInSNT4S3YznW7LkPJ6j3XroW8+3E7OLLbDYdS+0jEEqVBSpYy5RFoBQT0mua7ExBbdQsXymb+2nT6VHxiThsUyjKx2KWSB9xwFayiORSqU8IB5RXTA+OZQf7WO0O7P+l9sJAcw7hP6Kk/GrrH01NpP/pnY/XSD6xXFMxFeoUTTwAJnJJnbdr7yq2nhn22UsoIAUQ64VudD3fRVMRqOFKWxlnJjy4IW1hnAodfR9sitfox2a292yS46hQAP2assgaTa+pqru6knD7TuSeyAJJkn7VA1PSldSAbR3TsRcSLA4sJYabBHfUVLB5kwDPQAD10O3vYKHQFRJEwNBaPlTbhdhNuNImUykaj2jlSXvThFtPBC154SMquk6eVZlQbuq+cwS1xaaZilgQPTMf11tVtxgRIutWnMBNifAxWm0VJThsMEmVkqUpPKDCZqdnErUvupghmIHEZSSfE3NWQbXHkyxGPC4FHYtJSZW56YFgEJN8/ICB66ZNibH7YpdWCWU/mhwJ4qgWA5CkrdxLjgcfCCW0lIdUDYNyMyfHQnoa6PsVl13AuLagqRnDQBjMcxgjhPKsVVAhYk4mtH4itvdskdvmZK0BSQVACBmuDbhYCsphLY/6uzutjEg3Bv4msrWoWw08SDp6jZuJzvYuxnn2mygzmTAAN9Yg8tKuDdh1HMEGFBXMcORodsFSeyBzqSZVoP0jpei7Skift1X6Go1Opc2P6RatSAyJsxhXmjmadIVHA3143oijbG0ACA4T5J+V6qdogd4YhU+Bn314naQ4vO+uh2L5IB+ks1F7fmTu7SxSnUurazOJEBWS4HK1jxqycfilOIdDCytAIT3FAdbA1AdrAf3zp/a/8ama26ji5iR+qpPxFFt4/8YOseZ5iMVi3HkvLwrhcQCEmF2CheBpVPA4DENEFth1MSRJVx11FEEbwIB/PYqPFutTtlpRu/ix+586gp4taUWU94Ud2ljFtlBYF0kambiOVcOIixrsbe1kA/wDqsUPJH8Vcv3nYSjFOhslSCrMkqgEhV7xbUn1U2igUmwiqpBgupEVjDWabxCSfVXia0RUO7tPlC3CBMsuJPgoRNqZdnPqW2gZJUgrSFRwOUgdONC9xsGhfblxwNjKEiRM5iZ8IAF+tMbqEMoK2sQ0rICclwT6xrSjbcF49TamRN9mhxK1EAkgaeVWtp70bQLLyFlMZCCClMxEcL1Y2NiS726sozrZyjUpSogQq3CMwqgrYTl8zjIzDr8qX1CgsJKPGZy1hmU+dYpgDUmrLSMttYJEjoYrbEaVqtiIlVpgHnXQPonwrf1klScwAGptrxvSKyYAFPX0V4lP1nsjOdcZbWtr4UDcQl5m+39k/V8dilIcWJdXaAQRmJSDxsCKs7L2qWgO0WFAKmJGhsYEG4rXePbLbmJxCuyBBdUQqTfvGCY6Rah2Ix6YADSUidZMmudVR3wRiaAxAsDFNeFIdXkSvJmVlkXyzaesVNtnFKCltJWrssyVZTzCIBMcQCfWaZm3fwJB/1eqlPeCRiHJEGRIIiO6OFbaDMW+IRLAgQa7XrVauVs2K094kR1+jDFhGIdBMAsqPHUEcvGrn0fMBxvGpF3OynL+LK4lZ8PRjzoP9HayMYAEkhba0GOGZNp9VGNlbsYxpxakIyZiQM6wCQTySrTTWs3VVFUjUbTRQGCYeRtVoIUIVmIAjll8KRNtYRb75XICQABOsDw8ad8LsDEZbssTzUq/vqyrdnERm+rsC4gBQk+EkgiuUtdabEgxhW+JznFbPIzQJUY5AD13pjwGzsLJWpx/OpEEJSCAcsRziaZjsjEkZU4ZtJJiQE8Bzr13ZGOk/ZEgAWCrH1RVP1ZbAP6yxTkG7byGcI5hw0+tC80qCAJBEceMUybA24rDMpYRhnFBAsVqSDfnpS45sfGxAYIm3ekiPM69aqq3exdyptd4ukA8eXhSGOu+phmHpIjbitpvOHMcO2LaF4A17SqdgYw3QHiOEhI9leUnZTysLU48wLsjZKEsthTzaTlkgpJgm8Ex1q8jZjX/cNe0fCh4S3x7Q+r5V6C0PurJ8Y+FekzMmJad2Y2n++bI6E/Kt29mMm4xKU+IPyqmp1mPzavNf/jXqFsnVBH7R+VSx9ZLj0k72ykcMUk+CVfAVEnZ4BH2qPb8RWpLPAEeZ+VapfIPd+HxFSxlYlwYdJgdqjxqwzsxpRlTyT4AH41S+suH0gD4gfKvO0HFJH6qgPcKqxhXEYWcBhgbwR+qn3E0kfShg2kOsqZiFIIMAC6T0/WouXVcFrHSVH4UA32WooazKUq6onwE/CoqkGUxBEW8AoArn8Cx55THtqJNbYcWV4GvEGnCLnT9zN35wqFKLf2krguhKomBIyngPbRZ7dTPIlGU2jtkn4ChmycS/kQltxPdSnuyiQCJFiaurxuKAuprxPZTWc3vzHi1uIRw26y0IytjKLXDqeAgVaRuq4dXHD07RFLzu0sWB+cH7IbMeGUV5h9q4smzivWB76HS3mXceIqb87J+q4hLcR3ARodSeVLzptTFv4+6t1tTpJVkIBMaA9PGlpQmBxJj11oQ4zEOMzVo2FPP0aM5FP4q8ttlCIicy7SJtI18jShtD886DYhah6jEV0fdvAvYbBJAKQp1xSlG5GVPdSAR1KvVVMcQlGZC+hpI7zbh8m484NQYbGNg9xmVTYq/hAiicvzPapPQKT/uqYBSvSQtXgpv4JrM6Bh/MdeUBtJwCRkA5CJ/lSLvHg3FYlxZ1Wc1zzAPvp4x2GUSCGnExzAPty/GlXbr/ANooqmRa5vYUFJDSNx3kFMOcmA8JspTjqWsyUlU95RsIBN/V6zVltRsmBECrW7p+0Lh4CB5/8VVg29VOdizZhUlC3tG/dXZ2FZT2z/adqVSkN2AT1uAZM+umAbdwwUCMOpSf01gE+oUutMktpKvwjnwHSt2sMVXHLyrm1kDsSxP3iWLA4jEzvWlFmsK0Lm6yVfAWFWMNva8v0Qwn9gR43VSudnO5haOX9cK8+pq0AkjWAT5iLUg0KRGOZYLnmOH9oHzcPYVMDQoEz0ib1AxvK8bKej9RkUspwZmClfhlVM8KnUysmSHL6wgx5xal7CAfxLBbxGo7bxTkZFFXP7EaVE7tTFoScwSLEd5A4ceU0vpaMem5yPdNT/koqv2yxykHz40soi5NvtCDN7MJMb14oJACgepRPxr2qyd3TF3hPn8K9qyafp9oV6kWxjXBoggftfOtFbQUT3m0+eb50RTgsNqO3Pi4j4JNbt4TDQfs3CTaVO6eEJAr0dx4irHzBP5QH+E3/q/irz68n/DR6j86Lp2XhiRqOfeny4VaTs3AADMozP4lXHlU1DwZNB8iLyscg/3KfKfnUjeJagfZmfH+VMIwmz+APmXD7qjWzhODc+CXP46rUPBk0nyIAcdQrQEeY+deow/Ip81j50e+rMnTCk8u4v8AjqRvZ6TJ+pq8kL+KjU1yaIIY2fJGZbUdHQPhQn6QsIlDLJSE+mRIXm+77KbfybEH6kuAbylWnlS19JDKRh2owxZ+09Izfum1xVqbmUwsIhYd3LPVJHrFY0mTUaKnap4ETOy7J2VhSw0pTuHCihMhSzIOUajOL1M7sfCD++w/lP8AHQbCYArbQeyRdCbkHkL1ca2SNFMIPkqaynHeaRntLRYwYt9YA/ViPausaew6TAxMdS2D/uJqL6iyPSwk+CiPjUjacF97CLH7f86H7/pLz6RU+k1bZQwpt8OkKUICcsAifhStupgu3xjDcwCuSeiRmPurqe2NmYF9haW2cq47sqGo4a8dKWNwcEG8c24hA7mZSpvCAk59eOWR51ZqhRaxlrRL5uIpbaQEYt4ZgsdqTmFgQTm1867Bh3UjD4ftMQlkluciiSSConNJudfZSpjtlYZb7ig0IKjGumg40+be2VhJYQvIhSWUiDPM/pjrVbobEhpMmYFd2shHo4kK/ZQffVU7wp0zC17st/Orzu7eFPouNg/1zcqo5uin7rzfs/jNWNEE6pRXtwfgaV4thPuNI29TmZ1SgAkKvA05W9VdIRuUs6OtHz/nQHffc11rDl4qQrIRMHgbW84orp2kXWDmA90cQhth9SkJWqRlzzFgZiCJNx66GFGgovs/CFOCzZh9oVKjjCSP5+o0NYaLjiEJmVKAtS25j0FgYxY3aC0jIDKU2A4RFzYeN6iwm3XEkjgRzgDp/Krz+znBqg+pQ94oc7hjf7M/14CragjDiZixJl78quKgZj6zUmF2g4m6VEkczIt0+dCmMO4kkoSqSYjKSPdRTZuExLrgZhScxuYgDmSLDS9YalDRLCk+ZONrPqUpUkzciLX5TNWk4/FW9ESBwTzi/K9HMBuvkStK8VKVlJECCMhPok8SJ9lSbU3SSr7RClASBkSBeTEjURJ18awu9FjwL/KHofv+Ysv494RnKfApBnW/WqAx7gn0Emfwp4+VMx3SCgCp3KQBIOo4cLX+dV0bstm31tkGJ1ER5nharSpR45+kpkb2YqrxBVdUT5fKvKYl7qIk5cQ1At6hfxvN6ynb1LzA2mlFvCqOmXzqQ7NX+JI9dHmtzkcX/Uj51YRumzxfV5JR8a7O4PMm2fEW/wAiuD7w9ZqNWzV8Ve+mr+zWGBu6s+KmhXqd3cGdXT/mN1N0exL24oLYSNSryj41oHEjQqH7tO43YwX+Lbq6n12rc7sYL/ER5ufzqbolbZiP+UXB6Ljg8FfKthtfEadq56zTud3cOB3VsjxcPwNV8VsePRWz/mK/qdKrcXxL228xQG0HuK3D5mgm+bi1sJKiohKwe9PEEU5YzDrSYCkHmAuT77UE2/s5b7KkQQdRKgRI59KYpEWymc0RUqRapdn4XM4EKtB73SNaLMbKz4lKEQUpuYtIHsmbUesA2gaTa8e8NjcUltACFwEgAQeA8al+u4sj0HPHKs/GhxacOgV+9/OtkoxHAuDwUfnS7D0jLn1lheJxX4XfHKr51qMTiBc9r6lVCr61pnd8lq+FSpcxYHpu9LqHvqfaT7ydva76fvrHiFV5uhtBJ2iTmAzA5pBvmEGIFjob1CtzF8VOec0A2KSnGoVeQ4AYsRFp5RbjVGmrCEtRlOIzobDmJKUXSp0gHoV29lFN4t6XPrTwbV3EqypASn7oym5SdSCfOqOxcWhP1h8LBU1mKZ4qUShBHgTJ0NqX1YhfBcz40unSsTcRtaqCBYxnG+bieLn+gf8A51u1vmr7xUemePc3ypWLyrSrxtUrTiZvTNtfETuN5jSd6kqUklKoBkjtVyelkCBSh9Im86V5G2klNiVArUocQnUDmTx9EVYGQalR8IHxrn21Xi46tX6RAHIAwBVrTUG4lNUa0Z9nPtnAK7rhUDAUqAkFRTmCY1AAOvFVe7nuBGKDqtEAm86kQNL868eZDeGSgTYCfHU+2r52V9XAbcMOEBasp0zCUj92D50DLdrRyuRTuY4u7wA6FrndTk1Vc27xAZFrw658TrSu2kqgAqUQf1iOAjiBA99aqEcVzyCSTfwq9sRe4YzneVwRlFuji/iKrv7wT6aHFC5gumDP7NqB9na5c/dHxNVXFEXzEecfGpsqZBVYQ1/adKCeySUkfjVmBF+7lIERzB4VSxO8WIV9oHtRcSABaLaH2ULdVE2FuIBKvMDX/ioewC1ALzEjTIJN73g+ykHpaYN7R26X5l7D7SUsEydOMgeXXjXmHdbVOYJV0VPGtccBDMIdUR6UFWZca90klIgcAKz66hKFpymCoxmGkGL+REiNRrSmo/8AGWExkzdD+sKAANrHSsqklRv3Ei/4Z9tZVbUXpMOjEK/Gn1qqROLVbvjyzUTY3Nxiv7lIHVSf4iaLMbgPkd5xtPgCr4VuLJ5iwr+IqqeWQYV7R8TUSnVQNfGQJ9tPDf0fr4vo/wAkH41IncVfB9B6dkB8arcTzL0N4iMCvl/rA+NRqaXOYhJJ4lxJ96rV0A7iOi/1hAj/ANv+dQvfR+siVPgnkGx7CpYqbiSaGiKpTnMf5g+da5V69398fOug4LcEC/brB6ISD7Fqq4rcVHF94+r3VN1ZNtpzUFX4Un9r+dU9ouLU2pCciSRrmNufsrpafo8QSSp5f7on2msV9HTIP51SuhAHuvz4cKrdXzJtt4nDMRh3GVCySeaRIvwpm2FhEZQ6p9KVqEZTwEzx4nWuqp+jzCgGUqPKFX86ma3DaTYOOROiTFuAuTQmqplimROcLZVHcdJ8JrdnD4qLF08LFQrpSN0EDR54eaZ8bpr1e68ejiX/APRx/Zqbol6Jzcs4wah798/OtCcV+Jwf/J81V0DEboZhBffI/WSL+Sai/saEi+IeB6ECB1teKm6Je1EZP1i8rc8O1B9yqpPLZYX2rhcBnXMkyq/nXQ3t1W1f9ZiJ/Xn3VRXuHhLqViCfHL5+lVrUF5RQwRszaDP1daGUKyOpSFqTCj3FAhQsLyVA34jlVVzsUj846L/fSj+OmRG6WDQCU4gA9EMH/ZQtxIaPcfPk0j4CraprNxKVNIzAqsSjXtVf5aD/ALq0zBXoqB8UIT8TTM3jlrTfGkRwKEA+y9VHcVJM4sW/E17u5eqDH3/qXpHv/cFtbOUbyfJIPxoezui0Hc+czM5VJ7s68DNGnO0+66haZvYCOlkzW7+yisSEJXb7pcB61eo+ZNK+Ip78gtBpIKCFZiSjMDaBBzEjjRTYaU4i5dCoAnOtSzGkEkqUItE+FSY7dkOR2jLwA5LVA/eRUWF3awzSgtKn5BvDjJEcZBEnwor49YNjf0hc4Bls5kuNhQHpZr+1INRtONg5s7RPj/KsWzgR/iDx0/0k1WV9VPoqjqSr4igt84X2kzuJYNySOiAgj2mqrmJw/BC1frBHyqUbPiSlxmP04+KPdW6dmLV/eYUeCwPgKLErMptvMT+aI/aT7LCvVZRoFjkO4Y/1/Crbmw3LgLYUQJgOfEkeqqOJwSk/4Z5hKwfdUuplgMJVO0FoJCCSjimyQTPIEiI99eY3aFxlaERACikROs3vJI9XGtFukEiQD4J/gqm4spM5jPCw+QmhFJeQIW6eLzOz/FBJ6Zo4ATm6e2sqPtRxBJ56e6sotEm4J35OHWk2umNVLVPqAv66lciOFpInN8DWVlYo8TVDqiCUqSANYQTw6qnlVVzbGUd5yT+pHDoa9rKJM8wWNpQXvXb7h6lKj8ag/tmlIIBTqT6CtT+0bW99e1lahSUzOahEw7+ACyUz4KvVDG77dqnKtMce4taT6xqK8rKvaWDutNv7frkANpIHNSgbDnetNn71JQ4pxTcqV+kTb9ZScx1NtBWVlTYSTfcS659I6QfzCj4KHxrZP0htz+aVHQ3r2sqbKSt1pKrf9g6tuDySfjWg36w94bcJ6hPvzTXlZVGikIVW4kzG/LJspCkz0B91Tf2lw2X84oeSp87VlZVbKwt0yFvepiT38yeAIVb/AED2moMTvPh/wJV+ya9rKm0shqGDntss2yYVlU3NlCOmmvhQ57abSrFhCDwyg/xVlZVhAJWomU3FN/eTbpJPwrbDu4Ma50nqPlNZWUYW8AvaRYhGHJKkOX6IInleBU2B2m0jVsHqoTevaypoEm4ZYRtxtRjIP2Uj4mt8Q7hwJLBJ/WA9wrysoGUAw1YkSFG1cIAM2FMcwUT7ECrTG0tnX+wck8wkj3ivKyi2xaDuG82cdwSk91sIP6hH/wBVmhRwDKiT2wH+Z/DWVlCFt3haryM7JbIypebJ4dxfqkpqHGbDdCc0NlPMH4ECvayhZipFoaqG5i/iMEQJhJB1k+vQVXXhEAWyg9J+IrKymqbjMWw0nE9bQmPmVVlZWUUXe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2874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hQWFhUXGBwbGBgXGRwcHBwbHBofHBsaGx8bHyggGhwmHBoXITIhJikrLi4uGB8zODMsNygtLisBCgoKDg0OGxAQGywkHyUvLCw0NDAsNCw0LDQsLCwsLCwsLCwsLCwsLCwsLCwsLCwsLCwsLCwsLCwsLCwsLCwsLP/AABEIALcBFAMBIgACEQEDEQH/xAAcAAACAgMBAQAAAAAAAAAAAAAFBgMEAAIHAQj/xABIEAABAwIDBQQGBQkHAwUAAAABAgMRACEEEjEFBkFRYRMicYEykaGxwdEHFCNCUhUzYnKCktLh8BZDU5OiwvFEVOI0Y4Oyw//EABoBAAIDAQEAAAAAAAAAAAAAAAIDAAEEBQb/xAAyEQACAQMDAwIFAwQCAwAAAAABAgADESESEzEEQVFh8CJxgZGxocHhBSPR8VJiMjNC/9oADAMBAAIRAxEAPwDmSHI1PjXrGK76SRmSk6cLCwv1qbGbPGYkqBQD4GJtI5xUqcSCjIlNtST00I8q5lxyMzXYy23jFrucyVXMpANzpc+dWVbPCkBS1GQY703nSKrbPfsBJjofV5TUuJfJUJXoNBPn0rM1w1hiMJuMytiNkpzfZmRectyLceprX8ivLchIBQkJKzoEzwJ51MheQ6KSCQbW8DRbZby4WEmVHXMJBOsRVNVdRcRdh2lPFbNKGySUcO7mvyqk2woXCCbXtPUxHlRn8mpRmdWCsJuUp4TqBPKiWwd5ltdnDB7NRhJgcTeOHH20jdfSSo1fp9BLAufixA2x8TDmVUgHgNec0w4jBtPgCJXxE94ye6QOMCKYNtYFt9sFaQ05IUVJSCpKR10/o0FwLf1cpceUXEpUINrGe6SJmIg1kqVS/wAViG8R4QCK2PwTjCiICYOUq0PqqU459KCYXkVeYJKo8tKe8Y4ziELJSlTk960o1kKIteOM16wFnuhIUj0UpFtRcxyqHqrgBlF+95Wz3vOcOYtxak5c1jIEcTrwqntQLCz2slSdJNr8BTRvSyvCjMmASIJGkeWkTF602dhlNNdo4gL7VALald6+kEcyPVWxaulQ4AtxKXPwmKKklWYpHCfVrRHZeGK0fVg1LqlZ85sYg93qDrHSa9eUhBQQDIUZUod2TfL3YJAVRTCbEdIUvE521kghWpIF+du7FOesFXOPz78w1QXlDbGEQDlR3csJUk3VMc9IJqLBpDqkIWoJAMFSrWH3Z9dE29tYcBaClbiSslS1JCiuBCQOVxrOhoVjcah09xhCDlA7lgSOKhpJ4+VAmsixB+cTUsDiS7Rx7ZddSyjKhUAZSe8QZBMzAHLrVRrCDumQtzMZkwlI6zx41bwiBlUpWQCAopXKZkRCI151Fi0pS4kkENKECNehlV4miBt8IlbhtJtvJSGyjN9rxImBf1DnNE93NqLZJa7IL0IULGSIkzr7qCKwyHHJQQEyQT6MdTEx4RUX1VZMpUpyYGW8kjgINxyoSiNT229/4gh83jNtfEYd0gIcShKJ7yu4okyb6yQRGYCL0PCkHJnfBQUlJJFpiwPMX1oTig2DAAIIuCDYjgJ/qZrfDQVJzJStNhBTI10PyoVoBVwTb6Sme54lzY2NKUlpJSkE5SuDFtSOF4FTP4dSCCoBfVJMyCZKpuPZoKFJwSu0cSg5AACQk92NNDqLCmLYDwYeyuKzAmAtKJRBSdST3TMTM6VdYAXZeebeYSjVzKxw7gZbVmccVm7iogZDciwt3pFxxq3gWXBiZaBzJYUvKe8QSpNgTcExNWcZijlDZGVty6HARlIE2ETreOvGruzmeyPaNAqzlKMwkKAuVZhx1SARyrK7Mqknvf2fHy5jUXMv4HC9sytDjWVYC8p0nwrfD4LKG1pC50UlQmbSRbhxnhNX8KrsW5UTlmRmuZgW5ibxWHaKW8pyyVHu3/Ebpn4VzFqMWNhg++81G1sma7OddLYDxSF3IyXtJjUXsRWiU5ElAdUtJPeCtEj3qE319lWcWEKKAqQ4JISLdNTrpwqPZWIC8ywhIJEZSDYDnaT8qFDqJ04B7W/Hv7wsd+Zu9iRkKEguqKSbcI5xoeNuVAiUBYLjKQSDnjU8jGoMxeOJBo4ztMXyKRoe8PujnB0Ec7UIxeODWI+zT2gJSokAKkwU68p4TWugM6TjH5lVBfMDYjABxWbOlIOkoVcTr659VZRfHbLU6rOW0qkcQq36Ig6fOsrYtUWFjFGn6TmeYie7I0uPaOtQlUBNiZmPL4VaLihkUJCjNzqb1illQ0EcDy4mukDMtpCwudNKsOSD4idKiYXlV8CKuJSlVoOaeGkVTYMoAS1s3Dl5PfnNNouQNZibpvTNuxsky5MgJsSRcHhEa0LwuAyJSpK8riTx0ANrmf5UUw2OhKg72mUixSFATMkkp8j51zOpZmBCcSW0mLW9G1MS0osuoy5bgxqJ9RHWqu7uK7V6HXChBkTytoOugo1tAs4l1rPdEkJClHLc3GkgWmrOA2K39aSENhKZBWnUW5HkbVo3qaUtJFmsTiUilmxxJdoYkJShBdcBSIOoSZNgegFRYLOsFIKsqjBlUTaxk+Aqfba0krSlIKc0905gBMEgED5ULwG1FJfGSChPpJIkG1p4Aj4UpE1Jx6x7EAzc7eDRyvOKTYaQbzoY1TAowve1g5lJUvKIUm5BFrAjlSQrYTuIxiu1SpCCuSQkk9mIiI0kQBpx5GmvejYeGaQ2nDtqC0KTngE5kLEGSdSLGehra3RUWFze9oINQC5lPeTGKfYStQCRmISkGCRxlPiBVRraC1oQh1UITe9kwI0j0jw86pIweZvtjKWwoJOpiTaBXrCEFSpjKFGBoeB8hFCqKqaQMCUT3ll7agcKEIASkJUTmFrm4FuVFPrjmZK+9J4BUjSBrJtNBMQlAeUWT3FGw1McuHjUuLbRASkhJAuoqgkkTEcKVUprgAfpKNQ2xIsW4j+7SnWSMp4m8mY1vpUDTIIESVXtaOfnxr12AkJWsTrlAPwtzNUQB2mVw5eHh1MfCnouIpj3MI7R7eEhSkFJEi4gAe4++arYh1SlAoUSmB6QFo1Ai0VF2pTOTvpQe7qRf70cZ6xUD+JK/S9KOFiRRohAtYe/SCTCpxKVRA+0WQCRpGmnA6X8aqPMBald66JAOYp00AA49aqIPZgEanzjwNQO5VAlXpK4ySZ50a0wOJV5dbwgUDKSTzBUbzr1qVlu0FRRe8TfjcVHs4ZQ5kUtKiBlESNbzOniKvv4R5CyCgwoAlSe93TxEm9U17kXktLWCUMjiFpJUpOUFMAgBWZRv6Vp4iQaO4RYSUKFgI05CgxaQ3kTrl7wM8CI011MeVFjinENqRllEAjnc0KMRm03dMgIN4zb57KY+rMutNghxaUlAsFZklWcR6Lgy+lF5v0Vt1sSXu1UuxSu+e3owB0CulHcPtXJgWEuCFdsohKjdSEj0kzpBXGtooHue7OHdOaMzrhjlmNpN5PI9KDqzdGNvEALZ7XjE/s5pxE5VoKLmVG5gwDGqdCJ0pfRjlFUIROW6wFEgnMBmSTBiOPjRLaG1srQlKlKggODugSCYJPGPdQjZePWGVOuplBUn7QpBOYCBaORHrrlJTexJz4/j5w3YYtHn8kJdQFFbkwVJuLTB15fOhzhCV5EyhRjKgHVKc062nUdaINurSgNsg91IzJNs03JSrj6+FVce40MwMFSRxUkqSSfR72g0uL61hRrHSe1/wCL+8xoPeDl4cOqLgQcqAJVosiM0QDBieQJivGm2EOlWZSio+hJmJnMJsofw1SxLy8zSiSFQM0CIjQkDU+8CoNu7QayR6byjnBSoyiOc2SJtXRpAk44lF4UxIUVqyPFImIjQxWUAYVjXUhxLoAVcCEn1kkEnrXtQ0GGA49/SHvf9T7+sWWVAq70W4m4HTwqwt1CkQkQZ4QBVR5YNzIv7BofGrDDiEJChdU3CtNLaV1GXExarT1eGAAVmBBAsDKvDpWrYsVSQZ/5jyqrlJUSFXOgTarTLKnYjvFMAyeHITyqEWHMAse0NsLQlOcrCnEkEJAnxzA8KKN7yOJ7q0LU2uRYWBI5dBS9iNnLRlBbjJ6UQqQSLqjTWjmGxTbbTyUqEgXJuQoHkfRF9a59emjC9tXv0k+K+cS9hdglKj2cKhQKQrrcRGh41m0isYkBByAsqUISCFFPp3mwBitt1dttBOIcUTBKQRNpiCqlXC7RKZazlaUlfZrHFCzKgZv66TRp1Gdg/a3byP2jdxVXHeFH3W2Wg2VpdJMqKbHMq5SCPuilzZSlB5ZUSEHUFWvKZqdxJK5Fxawub2tzosjYDmXMW5ypMJJEqi4EaA6a11aFFiCFBa/PviL0tVPwiMu7r5UkqjLNhbh1PHxoq/iQgpQVBecGE+HMza5qjsFns2xA9IAxyJGkcKIba2atxlBT6ZKUWiyFEd/yN/I1YVnBQcnE1PqCAd4ob/PDLhy2kJk97LzAtYWP/FKTWCcCiiDczB4z86adpbq41pSSEh5KbgpVIB0nKogjyoNisM/MvrUlSiAmYk3g9RBFQU2oroOP9zGwN8iaY7BoaabWoEOKOgMQBzETPnQQrUogiQdAeNEsYwq6fSi8kkwNePG1VktqVKgLTeBAHyqUzYXJvAYSsrW5I50YweFSrK4kAJBPpJkE9I184oQ+xEiZTwJt59K7Fu6wkYZlktGOyTwtMXnkSb+dN+HvGUaeomIbmySpK1MqStcZuzSIISNTAmTelHFOqzJy8hMiDPLwrpew8AprGukgoSDZyLZeI489YNI2/OG7HHvtoJKQuU9AQCR7aNFW+JKqFRKOGZkytKso1AMRyNxperasHlSTCSkix05H+U+NQ4ZK1lKTJ4QNdZk8xr6qMbTwi2UozghKkjKQkqVzkSBl8DQMTcC8WBB+BZCSpD2ZMfeSM0HkeOU08bvbjYt9oFICULAyrWopgH7wFybdLzQz6PcMnFY5IlZSMynAoEEpSBGaO6QVEW5V3VWkCn0qGvLe/vBJtxOXbW+j5LTBddfW6plAASkBIPf4quogBU8Jilp7EQjJcEmxCiIPgNR4V2rFYcLSpChKVAhQ5g2NIyfo3PbAl+WuGocHLhlVHO006tRNxpGI/p6yqp1HMXt6NzH28J205ktpzhSScyFFIKkqA4SNdLUM3ZxKWsKkkmSqSLERGvW5r6CwWFQywltAlCUwJuTzJ5k3J8aSt8d02gycRhU9mtBlSUi0GyikcCLKta2k1n6jpr0z3HMFa12io9thDhCW1IAI7wUO7IEeRoJgYC1tpUlICQpIub5IAI5HiTQzFYkg/apJ75Cc3E8SLX4HpVfE4s99KQJWYTOqEpAuTE5b6VyB09gQPENnJMdtl7QRhUJCyFq1KJB78XKLxHeuLEVXxOy3e+Q2kyc0zKkDingFC54nSgey05EhKbKPfUspKhIMQs6xBuRzo8na63G15OyMdmM4WR3s3dP6STas1RHQ3Xz3+eMRyEEWMEPofUVZVlQTobZY6cjpxqup4OK7yUpKU94pHpgCACSIm2tXMft5IBS4lSHQRMHuyJBtpcRrxFDM6Suwg6yNDx+NaKYa3xLaCxHYw5sXZTTjQURiE3IhDkp99ZW+zgylASrtCZPozH/NZWV3fUba44Wt2ij3cpOYCDcEcKrO5BHe15ez/iokvKgpAzA68wPlUTGHK1fgSL+A4x1rthPJmBn8S0cQlsBTd1DQixHOsYxygcyZBMzHGb+dT7RxEtwSlRAgE+lY92dMpjhequAxpQmUkZhpMceI61LfDcCDe5yYYwJecIAJ7ybiIJSL36UX2jgAhnOtBCoJSLlKkxxB68KXsHiVlTeRcEBRUcxnLIm5tMEwOlFMdtdAKkjtVp+7Krg8CPZWR1fULCHewuYs4jDKQMqQRAkwD7Zots/d/FHKpQCUk5ZWdJ4lIvEdKa9nYx91DKkpyiO+pRzAgGMptebCOYNLe/zr2GxR+4SmZQTlIVNhOkcqcK5qNtra8C3eHt3dnlt50LyktnKCm9yPlw60wNPAkgG4oTujhSnCoWv0ljOZ/SFvZFa4DES44rgTaRFgI+dd2gmzSVTyZ6noKarRCnki/v6RkZIq/hnBpegreJTVljGJBvT7CHUok9pPjcSpKkwrjfn7aWtj4cvYgl5A+zJhRUTnObWCI0optXEg4ltINlN/7jQw7RUgiUOgHMDYTewibRJrif1o/Cot5nN6xRZD84tbTntXFmCMxGkgCdTHGo/qDiyGp7qjmASO6J5waY38I0y2twkqJuTIInkeg94qk5iA2QAQgZbkJk3EyCe6DwvXISqSt0HGJzSvcwAcEqcqcspJC1zIgXE8BwtXQ929ppU2kF1K1xBCblRHGOAoZsJpDDTjoPcKSSVhPogGaVvouWHcW8smFBMtp5JKrwPDKPOunTQsmqGhNNgPM6DtZhaxMlAT3oHQTw10mOlcv3jez4halEKNpIMzAA8jauxbW2q1hm1POqCUpHO5PAJHFU1yzdDADaTuLceUpEkKGSLFRJ0IuIEcKclM6SYNc6iFEF4fFKGqYykRwIHK2tETthRKS7ATZNhPd42Nuk0a2ZuwcNi1IeAeC0Z2SPRUJIOvorERF9Rzqfa5bdQ4HGsqspSCkWCgDBPK44VhrOocKRCTp9S3vaVtzN7PqrrilMBecJSTmyqAF50IJuOWgrqGwt6GcUpSW8wUlMqSoaCYsRY1wXZD5W2lSzJAifCw91dH+igS7iVcMqB7ST7xXTpEqQg4gNTXa1d50xSxW6FVGEivFq5RW0EzEQISwrwyqBOgM+FAvyh2mFxBiUFlw+oH30C3+2i5hcIpYCVdp3BCjN7QYsU3vQ7dfeF51C2yGkIylEJQb93iSo2vwpNWoqjMbSpM2VnPNqY91SPtRfKPujMOCTI4xVfdnChSXCSVBeZKFEwRkSSCflVje/B9m82j7q8ylGbdwiwvKQJi9ARIQ0tSTkJKUQDe5Op42rlooekLd/f7R7gq1j2h1t1SlIJWrKn0kaE3i/SAPXVrG49bylshSPtIsCAElMQbcTEAcBQRe0u1SENDIeK1W4WECTzv1qPYTo73fhy2QkfemZ0OlJNDGojI/T1lBo+PbVwv2eVJWSjIQqLwdFE+NiK9ZwwWmENoI+8FGQZGnQgxCgeFLLuBCHlEkykysAk5Y9JSb94eFMeyMcpxalE/ZEEFQJBRCDCjyB01iY41hdCmUJPz/wARytfmVMmIRYIzcZmOHl66yiL28mRRT2eYgwSFWniBHWsqaa3ZR9/5h/D5iScCtKStEEASQDe/TWKl2btMkQUBRTmKeATbXqkcjzozgcIltXahd885YHeBtw6VdTsZlLa2m0nO5pcElMSPAX8627otnMyE34gN/ZcDtcQk5HEAlYsLjp1geqlnYuCLq+zA1099qdtqdskBtOVTIQEwdFE2yieUUDZaUlWcJOVUSTcoi3kKOnWfQR37QCmRKWCbeZxKkBKcwSSpK4IKDF/PpRjamBcQ6hRCQhRlCEKMdYOorOwQMapSpWkslBj8QSCYPnpTXi8H2DeGXCAQ6kTxhSTCST4i5rNVrnWlhkj74+faNVMHxNMCQAlLQKZGZfHKUquL66zFDd8NjOYvajLZJLAQFXMwkHvAg6EmB50P2qpaEFbKlZcyoMmRmVEUf+jTBrDCn3SSpZhOa5CE2F/HMfVXQ/pvQtvCo1v398Q+nQValrY5hPa7Kw0tLfpZTHACBShsXEOFbiXVqWQEgZuESI/rlTNjNuISXCcwgEFUSBe3toPhVF5xbxmCEpSRYkJF5HDh7a3VKprdUAo+EA5/M69OtudWmk8X/BvC2GaA6np/UCraMIVa2HIf1equGBAq+wefq+J5V0UUTs1WPaBdsPhvGtJ4Boe1SvlXm2dodpkAX3kugK4WB9GdBI49apb6jLiGXJPeSU9O6eH73soJt7EgOOFSZnLl5SQCSet65v8AUKOvSfB/P+pxOvNkU+pH7wpvBjUd5DZMk5csz9648Y4047O2Y32HZujPmMkkanUDrHKuZYTDlePKASk3yLju5ssp/rpTNsPaKloUl13MUXIBhZIP3efCuVWobaY+c5a1CTIfpCxBGCUEd0KWAQPwzp4aVy1l4oIUhRSoaFJIPrFPm/rxU0ltN4GZXgm9c7mun0gtTtF9b/7PpLmJxTjhlxxayPxqKveaZPo32upnFdnql4ZT4i4PqzUnzRfdN7Li2T+l8KdVzTI9Iiif7g+c7ltBlRZbWAZQ6UgjXKsXHS6RQLePGNDDYiLO5JVKjYgW6eVMru0cuCkGIfAnopBI9opO3z2coYPFOrIlQSR5qFvGDXnXANdb97fmdQiwYjnP4iVsASwAeZ99dc+jgpS2EgAHKSSNT3jr5EVx3d1yU5eIPvrrW5ziEJaKVSYhfQk6ewV2yP7i/M/gzJzT+kfiuoy9cePIfGtc817hnAFiUkgaxWsGZSIq/TDiFnDsjOkt9onMRAJmQLC8TFulLO6GMSBigZ0SpJH6wSY9dHvpeu0kiyS6gwUgWHt16cKVNjYkJGKB/wC3UR0yqSr4Vj61Li3pNvRmyk+sA7d2qFvuOKAhCQ2mQM06zHEzagu1+0GGaClpIBACAZixueR1opu5g+2zuOrgNqBTmHdLjklRUdTAA9dV978UFtIjKSHDMcLG3hSFsjpSUcf4inNwXPeCcIguFPZZk5W/tCbyoTcdIirWBbkZhYpTz1tAj21SwGIKW3AJuDp4canxuJyGAJOUADl3QZ9tOZWJIHvzFA94f7CVJDriRCdSdQZOW15NxR85GsEpC1FXaQpCpA6AEaqAIPr0FIuysCJVJBypJJOmnPnTC3hlFkqRGRoCSonvH72WRrfSsFakARn9o6nc9pLu/hWltq7btSQshJb0ywCBbqTWUExpUpQUwotpIukKOosSeRMD2VlbF0kXPMHIlxGLOUgGCLqnhBsKZt2N5WGQsO95ao70TaJilvB4GTmWTCpIjkB/xVNlrKpwwTAMQOHDw0pT0EcEXgAER9fxLb0BhJhcSFRHIRfWgeOZLKlNLktkx4dCTwNFNzmUpUQo2SlBM8NT6qMbawH1kF4AKakBUa5dJI1qqNVaTaDwYTJcXiNhn+yfaackZHw4AfvIKIHiJA9VNO8m2VLYUoFMJUF5eqTP8qBbx7MIx7TCVFQyIKZuQAVGJ14cakxux1rWwye6l1RF9VQJgcprQB0zfGQIFn4Et4B+ENNqjI7BhXATIg9Kvbd2+GmWWsOlSZci4v2bZyqV5mPKaob14RQewzQGVwmAI+6E36EVW2ftB9z6qlbDZRnKT+JYJtmJGkDUcxS6F1uy/wD16zUh0jSDYk/pPMNi3HCpMwhRhUiZvxoph0pbAQnQcefOpFbLShshKChQClA8BEkA+rWuT4bb2JQIS8uOpn31o6QaSTD6PqU6Z9TgnHadeafq22/1j1fGuRI3wxQ++k+KBUn9s8WdFpHghPyroLVtOmf6v057H7fzHzfUSwhf4Fi/RQj3xQh9KVLBWMwU2ggHSYi37ppfwG1H8QpSXnlqTkUY4SBIsLa0bdJyYeLnLp4Eigchzn0nO6vqBXpEr2MPbNx2UKsCCEmD93KZBTyqHYuAYQ6XXJKgSpMqABJn0RHI8Twqjh2XlpVCEmx+8QT4W1rffXd18YVhYaWhSQSvifRJvFhYGs/UFbi/M59HByLgQd9JeKaCkpZIKlp79wYE6W5keykKvVKnrWs0xRYQHbUbzaKsbOcyuoVyUk+og1Wmiu7Wyl4h9KUi0jMToBp6+VQ8QQbGduwKm3MI8hRgqyqbPDMkEpkjQGYnrQTaTfa7PfEkFTZgK9IkDMPIQb1U3I2yVIeaWBmZUBfiL2PWxFebf2iqFQgFBGvCSLi3K4rkVuluykYInSNT4S3YznW7LkPJ6j3XroW8+3E7OLLbDYdS+0jEEqVBSpYy5RFoBQT0mua7ExBbdQsXymb+2nT6VHxiThsUyjKx2KWSB9xwFayiORSqU8IB5RXTA+OZQf7WO0O7P+l9sJAcw7hP6Kk/GrrH01NpP/pnY/XSD6xXFMxFeoUTTwAJnJJnbdr7yq2nhn22UsoIAUQ64VudD3fRVMRqOFKWxlnJjy4IW1hnAodfR9sitfox2a292yS46hQAP2assgaTa+pqru6knD7TuSeyAJJkn7VA1PSldSAbR3TsRcSLA4sJYabBHfUVLB5kwDPQAD10O3vYKHQFRJEwNBaPlTbhdhNuNImUykaj2jlSXvThFtPBC154SMquk6eVZlQbuq+cwS1xaaZilgQPTMf11tVtxgRIutWnMBNifAxWm0VJThsMEmVkqUpPKDCZqdnErUvupghmIHEZSSfE3NWQbXHkyxGPC4FHYtJSZW56YFgEJN8/ICB66ZNibH7YpdWCWU/mhwJ4qgWA5CkrdxLjgcfCCW0lIdUDYNyMyfHQnoa6PsVl13AuLagqRnDQBjMcxgjhPKsVVAhYk4mtH4itvdskdvmZK0BSQVACBmuDbhYCsphLY/6uzutjEg3Bv4msrWoWw08SDp6jZuJzvYuxnn2mygzmTAAN9Yg8tKuDdh1HMEGFBXMcORodsFSeyBzqSZVoP0jpei7Skift1X6Go1Opc2P6RatSAyJsxhXmjmadIVHA3143oijbG0ACA4T5J+V6qdogd4YhU+Bn314naQ4vO+uh2L5IB+ks1F7fmTu7SxSnUurazOJEBWS4HK1jxqycfilOIdDCytAIT3FAdbA1AdrAf3zp/a/8ama26ji5iR+qpPxFFt4/8YOseZ5iMVi3HkvLwrhcQCEmF2CheBpVPA4DENEFth1MSRJVx11FEEbwIB/PYqPFutTtlpRu/ix+586gp4taUWU94Ud2ljFtlBYF0kambiOVcOIixrsbe1kA/wDqsUPJH8Vcv3nYSjFOhslSCrMkqgEhV7xbUn1U2igUmwiqpBgupEVjDWabxCSfVXia0RUO7tPlC3CBMsuJPgoRNqZdnPqW2gZJUgrSFRwOUgdONC9xsGhfblxwNjKEiRM5iZ8IAF+tMbqEMoK2sQ0rICclwT6xrSjbcF49TamRN9mhxK1EAkgaeVWtp70bQLLyFlMZCCClMxEcL1Y2NiS726sozrZyjUpSogQq3CMwqgrYTl8zjIzDr8qX1CgsJKPGZy1hmU+dYpgDUmrLSMttYJEjoYrbEaVqtiIlVpgHnXQPonwrf1klScwAGptrxvSKyYAFPX0V4lP1nsjOdcZbWtr4UDcQl5m+39k/V8dilIcWJdXaAQRmJSDxsCKs7L2qWgO0WFAKmJGhsYEG4rXePbLbmJxCuyBBdUQqTfvGCY6Rah2Ix6YADSUidZMmudVR3wRiaAxAsDFNeFIdXkSvJmVlkXyzaesVNtnFKCltJWrssyVZTzCIBMcQCfWaZm3fwJB/1eqlPeCRiHJEGRIIiO6OFbaDMW+IRLAgQa7XrVauVs2K094kR1+jDFhGIdBMAsqPHUEcvGrn0fMBxvGpF3OynL+LK4lZ8PRjzoP9HayMYAEkhba0GOGZNp9VGNlbsYxpxakIyZiQM6wCQTySrTTWs3VVFUjUbTRQGCYeRtVoIUIVmIAjll8KRNtYRb75XICQABOsDw8ad8LsDEZbssTzUq/vqyrdnERm+rsC4gBQk+EkgiuUtdabEgxhW+JznFbPIzQJUY5AD13pjwGzsLJWpx/OpEEJSCAcsRziaZjsjEkZU4ZtJJiQE8Bzr13ZGOk/ZEgAWCrH1RVP1ZbAP6yxTkG7byGcI5hw0+tC80qCAJBEceMUybA24rDMpYRhnFBAsVqSDfnpS45sfGxAYIm3ekiPM69aqq3exdyptd4ukA8eXhSGOu+phmHpIjbitpvOHMcO2LaF4A17SqdgYw3QHiOEhI9leUnZTysLU48wLsjZKEsthTzaTlkgpJgm8Ex1q8jZjX/cNe0fCh4S3x7Q+r5V6C0PurJ8Y+FekzMmJad2Y2n++bI6E/Kt29mMm4xKU+IPyqmp1mPzavNf/jXqFsnVBH7R+VSx9ZLj0k72ykcMUk+CVfAVEnZ4BH2qPb8RWpLPAEeZ+VapfIPd+HxFSxlYlwYdJgdqjxqwzsxpRlTyT4AH41S+suH0gD4gfKvO0HFJH6qgPcKqxhXEYWcBhgbwR+qn3E0kfShg2kOsqZiFIIMAC6T0/WouXVcFrHSVH4UA32WooazKUq6onwE/CoqkGUxBEW8AoArn8Cx55THtqJNbYcWV4GvEGnCLnT9zN35wqFKLf2krguhKomBIyngPbRZ7dTPIlGU2jtkn4ChmycS/kQltxPdSnuyiQCJFiaurxuKAuprxPZTWc3vzHi1uIRw26y0IytjKLXDqeAgVaRuq4dXHD07RFLzu0sWB+cH7IbMeGUV5h9q4smzivWB76HS3mXceIqb87J+q4hLcR3ARodSeVLzptTFv4+6t1tTpJVkIBMaA9PGlpQmBxJj11oQ4zEOMzVo2FPP0aM5FP4q8ttlCIicy7SJtI18jShtD886DYhah6jEV0fdvAvYbBJAKQp1xSlG5GVPdSAR1KvVVMcQlGZC+hpI7zbh8m484NQYbGNg9xmVTYq/hAiicvzPapPQKT/uqYBSvSQtXgpv4JrM6Bh/MdeUBtJwCRkA5CJ/lSLvHg3FYlxZ1Wc1zzAPvp4x2GUSCGnExzAPty/GlXbr/ANooqmRa5vYUFJDSNx3kFMOcmA8JspTjqWsyUlU95RsIBN/V6zVltRsmBECrW7p+0Lh4CB5/8VVg29VOdizZhUlC3tG/dXZ2FZT2z/adqVSkN2AT1uAZM+umAbdwwUCMOpSf01gE+oUutMktpKvwjnwHSt2sMVXHLyrm1kDsSxP3iWLA4jEzvWlFmsK0Lm6yVfAWFWMNva8v0Qwn9gR43VSudnO5haOX9cK8+pq0AkjWAT5iLUg0KRGOZYLnmOH9oHzcPYVMDQoEz0ib1AxvK8bKej9RkUspwZmClfhlVM8KnUysmSHL6wgx5xal7CAfxLBbxGo7bxTkZFFXP7EaVE7tTFoScwSLEd5A4ceU0vpaMem5yPdNT/koqv2yxykHz40soi5NvtCDN7MJMb14oJACgepRPxr2qyd3TF3hPn8K9qyafp9oV6kWxjXBoggftfOtFbQUT3m0+eb50RTgsNqO3Pi4j4JNbt4TDQfs3CTaVO6eEJAr0dx4irHzBP5QH+E3/q/irz68n/DR6j86Lp2XhiRqOfeny4VaTs3AADMozP4lXHlU1DwZNB8iLyscg/3KfKfnUjeJagfZmfH+VMIwmz+APmXD7qjWzhODc+CXP46rUPBk0nyIAcdQrQEeY+deow/Ip81j50e+rMnTCk8u4v8AjqRvZ6TJ+pq8kL+KjU1yaIIY2fJGZbUdHQPhQn6QsIlDLJSE+mRIXm+77KbfybEH6kuAbylWnlS19JDKRh2owxZ+09Izfum1xVqbmUwsIhYd3LPVJHrFY0mTUaKnap4ETOy7J2VhSw0pTuHCihMhSzIOUajOL1M7sfCD++w/lP8AHQbCYArbQeyRdCbkHkL1ca2SNFMIPkqaynHeaRntLRYwYt9YA/ViPausaew6TAxMdS2D/uJqL6iyPSwk+CiPjUjacF97CLH7f86H7/pLz6RU+k1bZQwpt8OkKUICcsAifhStupgu3xjDcwCuSeiRmPurqe2NmYF9haW2cq47sqGo4a8dKWNwcEG8c24hA7mZSpvCAk59eOWR51ZqhRaxlrRL5uIpbaQEYt4ZgsdqTmFgQTm1867Bh3UjD4ftMQlkluciiSSConNJudfZSpjtlYZb7ig0IKjGumg40+be2VhJYQvIhSWUiDPM/pjrVbobEhpMmYFd2shHo4kK/ZQffVU7wp0zC17st/Orzu7eFPouNg/1zcqo5uin7rzfs/jNWNEE6pRXtwfgaV4thPuNI29TmZ1SgAkKvA05W9VdIRuUs6OtHz/nQHffc11rDl4qQrIRMHgbW84orp2kXWDmA90cQhth9SkJWqRlzzFgZiCJNx66GFGgovs/CFOCzZh9oVKjjCSP5+o0NYaLjiEJmVKAtS25j0FgYxY3aC0jIDKU2A4RFzYeN6iwm3XEkjgRzgDp/Krz+znBqg+pQ94oc7hjf7M/14CragjDiZixJl78quKgZj6zUmF2g4m6VEkczIt0+dCmMO4kkoSqSYjKSPdRTZuExLrgZhScxuYgDmSLDS9YalDRLCk+ZONrPqUpUkzciLX5TNWk4/FW9ESBwTzi/K9HMBuvkStK8VKVlJECCMhPok8SJ9lSbU3SSr7RClASBkSBeTEjURJ18awu9FjwL/KHofv+Ysv494RnKfApBnW/WqAx7gn0Emfwp4+VMx3SCgCp3KQBIOo4cLX+dV0bstm31tkGJ1ER5nharSpR45+kpkb2YqrxBVdUT5fKvKYl7qIk5cQ1At6hfxvN6ynb1LzA2mlFvCqOmXzqQ7NX+JI9dHmtzkcX/Uj51YRumzxfV5JR8a7O4PMm2fEW/wAiuD7w9ZqNWzV8Ve+mr+zWGBu6s+KmhXqd3cGdXT/mN1N0exL24oLYSNSryj41oHEjQqH7tO43YwX+Lbq6n12rc7sYL/ER5ufzqbolbZiP+UXB6Ljg8FfKthtfEadq56zTud3cOB3VsjxcPwNV8VsePRWz/mK/qdKrcXxL228xQG0HuK3D5mgm+bi1sJKiohKwe9PEEU5YzDrSYCkHmAuT77UE2/s5b7KkQQdRKgRI59KYpEWymc0RUqRapdn4XM4EKtB73SNaLMbKz4lKEQUpuYtIHsmbUesA2gaTa8e8NjcUltACFwEgAQeA8al+u4sj0HPHKs/GhxacOgV+9/OtkoxHAuDwUfnS7D0jLn1lheJxX4XfHKr51qMTiBc9r6lVCr61pnd8lq+FSpcxYHpu9LqHvqfaT7ydva76fvrHiFV5uhtBJ2iTmAzA5pBvmEGIFjob1CtzF8VOec0A2KSnGoVeQ4AYsRFp5RbjVGmrCEtRlOIzobDmJKUXSp0gHoV29lFN4t6XPrTwbV3EqypASn7oym5SdSCfOqOxcWhP1h8LBU1mKZ4qUShBHgTJ0NqX1YhfBcz40unSsTcRtaqCBYxnG+bieLn+gf8A51u1vmr7xUemePc3ypWLyrSrxtUrTiZvTNtfETuN5jSd6kqUklKoBkjtVyelkCBSh9Im86V5G2klNiVArUocQnUDmTx9EVYGQalR8IHxrn21Xi46tX6RAHIAwBVrTUG4lNUa0Z9nPtnAK7rhUDAUqAkFRTmCY1AAOvFVe7nuBGKDqtEAm86kQNL868eZDeGSgTYCfHU+2r52V9XAbcMOEBasp0zCUj92D50DLdrRyuRTuY4u7wA6FrndTk1Vc27xAZFrw658TrSu2kqgAqUQf1iOAjiBA99aqEcVzyCSTfwq9sRe4YzneVwRlFuji/iKrv7wT6aHFC5gumDP7NqB9na5c/dHxNVXFEXzEecfGpsqZBVYQ1/adKCeySUkfjVmBF+7lIERzB4VSxO8WIV9oHtRcSABaLaH2ULdVE2FuIBKvMDX/ioewC1ALzEjTIJN73g+ykHpaYN7R26X5l7D7SUsEydOMgeXXjXmHdbVOYJV0VPGtccBDMIdUR6UFWZca90klIgcAKz66hKFpymCoxmGkGL+REiNRrSmo/8AGWExkzdD+sKAANrHSsqklRv3Ei/4Z9tZVbUXpMOjEK/Gn1qqROLVbvjyzUTY3Nxiv7lIHVSf4iaLMbgPkd5xtPgCr4VuLJ5iwr+IqqeWQYV7R8TUSnVQNfGQJ9tPDf0fr4vo/wAkH41IncVfB9B6dkB8arcTzL0N4iMCvl/rA+NRqaXOYhJJ4lxJ96rV0A7iOi/1hAj/ANv+dQvfR+siVPgnkGx7CpYqbiSaGiKpTnMf5g+da5V69398fOug4LcEC/brB6ISD7Fqq4rcVHF94+r3VN1ZNtpzUFX4Un9r+dU9ouLU2pCciSRrmNufsrpafo8QSSp5f7on2msV9HTIP51SuhAHuvz4cKrdXzJtt4nDMRh3GVCySeaRIvwpm2FhEZQ6p9KVqEZTwEzx4nWuqp+jzCgGUqPKFX86ma3DaTYOOROiTFuAuTQmqplimROcLZVHcdJ8JrdnD4qLF08LFQrpSN0EDR54eaZ8bpr1e68ejiX/APRx/Zqbol6Jzcs4wah798/OtCcV+Jwf/J81V0DEboZhBffI/WSL+Sai/saEi+IeB6ECB1teKm6Je1EZP1i8rc8O1B9yqpPLZYX2rhcBnXMkyq/nXQ3t1W1f9ZiJ/Xn3VRXuHhLqViCfHL5+lVrUF5RQwRszaDP1daGUKyOpSFqTCj3FAhQsLyVA34jlVVzsUj846L/fSj+OmRG6WDQCU4gA9EMH/ZQtxIaPcfPk0j4CraprNxKVNIzAqsSjXtVf5aD/ALq0zBXoqB8UIT8TTM3jlrTfGkRwKEA+y9VHcVJM4sW/E17u5eqDH3/qXpHv/cFtbOUbyfJIPxoezui0Hc+czM5VJ7s68DNGnO0+66haZvYCOlkzW7+yisSEJXb7pcB61eo+ZNK+Ip78gtBpIKCFZiSjMDaBBzEjjRTYaU4i5dCoAnOtSzGkEkqUItE+FSY7dkOR2jLwA5LVA/eRUWF3awzSgtKn5BvDjJEcZBEnwor49YNjf0hc4Bls5kuNhQHpZr+1INRtONg5s7RPj/KsWzgR/iDx0/0k1WV9VPoqjqSr4igt84X2kzuJYNySOiAgj2mqrmJw/BC1frBHyqUbPiSlxmP04+KPdW6dmLV/eYUeCwPgKLErMptvMT+aI/aT7LCvVZRoFjkO4Y/1/Crbmw3LgLYUQJgOfEkeqqOJwSk/4Z5hKwfdUuplgMJVO0FoJCCSjimyQTPIEiI99eY3aFxlaERACikROs3vJI9XGtFukEiQD4J/gqm4spM5jPCw+QmhFJeQIW6eLzOz/FBJ6Zo4ATm6e2sqPtRxBJ56e6sotEm4J35OHWk2umNVLVPqAv66lciOFpInN8DWVlYo8TVDqiCUqSANYQTw6qnlVVzbGUd5yT+pHDoa9rKJM8wWNpQXvXb7h6lKj8ag/tmlIIBTqT6CtT+0bW99e1lahSUzOahEw7+ACyUz4KvVDG77dqnKtMce4taT6xqK8rKvaWDutNv7frkANpIHNSgbDnetNn71JQ4pxTcqV+kTb9ZScx1NtBWVlTYSTfcS659I6QfzCj4KHxrZP0htz+aVHQ3r2sqbKSt1pKrf9g6tuDySfjWg36w94bcJ6hPvzTXlZVGikIVW4kzG/LJspCkz0B91Tf2lw2X84oeSp87VlZVbKwt0yFvepiT38yeAIVb/AED2moMTvPh/wJV+ya9rKm0shqGDntss2yYVlU3NlCOmmvhQ57abSrFhCDwyg/xVlZVhAJWomU3FN/eTbpJPwrbDu4Ma50nqPlNZWUYW8AvaRYhGHJKkOX6IInleBU2B2m0jVsHqoTevaypoEm4ZYRtxtRjIP2Uj4mt8Q7hwJLBJ/WA9wrysoGUAw1YkSFG1cIAM2FMcwUT7ECrTG0tnX+wck8wkj3ivKyi2xaDuG82cdwSk91sIP6hH/wBVmhRwDKiT2wH+Z/DWVlCFt3haryM7JbIypebJ4dxfqkpqHGbDdCc0NlPMH4ECvayhZipFoaqG5i/iMEQJhJB1k+vQVXXhEAWyg9J+IrKymqbjMWw0nE9bQmPmVVlZWUUXe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0500" y="-11350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https://encrypted-tbn2.gstatic.com/images?q=tbn:ANd9GcRPQYnT-xfiM09zkO1wi0CK9H-ht4VS-kX3Pkw8Ai28v2c_hyG6q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433887"/>
            <a:ext cx="187374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6096000" y="4424362"/>
            <a:ext cx="15763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66" y="4424361"/>
            <a:ext cx="2486391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367584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Why should you exercise?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52800" y="1447802"/>
            <a:ext cx="5157847" cy="4206112"/>
          </a:xfrm>
        </p:spPr>
        <p:txBody>
          <a:bodyPr>
            <a:normAutofit fontScale="85000" lnSpcReduction="10000"/>
          </a:bodyPr>
          <a:lstStyle/>
          <a:p>
            <a:pPr marL="304038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Being physically fit improves </a:t>
            </a:r>
            <a:r>
              <a:rPr lang="en-US" i="1" dirty="0" smtClean="0"/>
              <a:t>your overall  </a:t>
            </a:r>
            <a:r>
              <a:rPr lang="en-US" i="1" dirty="0"/>
              <a:t>health. </a:t>
            </a:r>
            <a:endParaRPr lang="en-US" i="1" dirty="0" smtClean="0"/>
          </a:p>
          <a:p>
            <a:pPr marL="304038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i="1" dirty="0" smtClean="0"/>
              <a:t>Fitness </a:t>
            </a:r>
            <a:r>
              <a:rPr lang="en-US" i="1" dirty="0"/>
              <a:t>reduces the development health </a:t>
            </a:r>
            <a:r>
              <a:rPr lang="en-US" i="1" dirty="0" smtClean="0"/>
              <a:t>problems.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Exercise reduces </a:t>
            </a:r>
            <a:r>
              <a:rPr lang="en-US" b="1" dirty="0"/>
              <a:t>your risk of developing many health problems </a:t>
            </a:r>
            <a:r>
              <a:rPr lang="en-US" b="1" dirty="0" smtClean="0"/>
              <a:t>such as:</a:t>
            </a:r>
          </a:p>
          <a:p>
            <a:pPr marL="304038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500" dirty="0" smtClean="0"/>
              <a:t>Heart disease </a:t>
            </a:r>
          </a:p>
          <a:p>
            <a:pPr marL="304038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500" dirty="0" smtClean="0"/>
              <a:t>High </a:t>
            </a:r>
            <a:r>
              <a:rPr lang="en-US" sz="1500" dirty="0"/>
              <a:t>blood </a:t>
            </a:r>
            <a:r>
              <a:rPr lang="en-US" sz="1500" dirty="0" smtClean="0"/>
              <a:t>pressure </a:t>
            </a:r>
          </a:p>
          <a:p>
            <a:pPr marL="304038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500" dirty="0" smtClean="0"/>
              <a:t>Diabetes</a:t>
            </a:r>
          </a:p>
          <a:p>
            <a:pPr marL="304038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500" dirty="0" smtClean="0"/>
              <a:t>Some </a:t>
            </a:r>
            <a:r>
              <a:rPr lang="en-US" sz="1500" dirty="0"/>
              <a:t>types of </a:t>
            </a:r>
            <a:r>
              <a:rPr lang="en-US" sz="1500" dirty="0" smtClean="0"/>
              <a:t>cancer</a:t>
            </a:r>
          </a:p>
          <a:p>
            <a:pPr marL="304038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W</a:t>
            </a:r>
            <a:r>
              <a:rPr lang="en-US" sz="1500" dirty="0" smtClean="0"/>
              <a:t>eight management</a:t>
            </a:r>
          </a:p>
          <a:p>
            <a:pPr marL="304038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S</a:t>
            </a:r>
            <a:r>
              <a:rPr lang="en-US" sz="1500" dirty="0" smtClean="0"/>
              <a:t>leep better</a:t>
            </a:r>
            <a:endParaRPr lang="en-US" sz="1500" dirty="0"/>
          </a:p>
          <a:p>
            <a:pPr marL="304038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500" dirty="0" smtClean="0"/>
              <a:t> </a:t>
            </a:r>
            <a:r>
              <a:rPr lang="en-US" sz="1500" dirty="0"/>
              <a:t>R</a:t>
            </a:r>
            <a:r>
              <a:rPr lang="en-US" sz="1500" dirty="0" smtClean="0"/>
              <a:t>educe </a:t>
            </a:r>
            <a:r>
              <a:rPr lang="en-US" sz="1500" dirty="0"/>
              <a:t>tension.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81200"/>
            <a:ext cx="2628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57600"/>
            <a:ext cx="26289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95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Smoking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62001" y="1674551"/>
            <a:ext cx="3505199" cy="4042869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econdhand 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 can cause: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ulmonary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disease 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Serious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respiratory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Asthma attacks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Affects other people, children and pets. 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Unpleasant 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include: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Yellow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stains on teeth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fingers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Bad breath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Gum disease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wrinkling of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sense of smell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taste.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6" t="70346" r="53982" b="2108"/>
          <a:stretch/>
        </p:blipFill>
        <p:spPr bwMode="auto">
          <a:xfrm>
            <a:off x="5867400" y="1809750"/>
            <a:ext cx="186690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13" t="754" r="5299" b="69864"/>
          <a:stretch/>
        </p:blipFill>
        <p:spPr bwMode="auto">
          <a:xfrm>
            <a:off x="5867400" y="3695700"/>
            <a:ext cx="1866901" cy="185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609600"/>
            <a:ext cx="7824784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Where to get help?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1" y="2057400"/>
            <a:ext cx="7801603" cy="3627654"/>
          </a:xfrm>
        </p:spPr>
        <p:txBody>
          <a:bodyPr/>
          <a:lstStyle/>
          <a:p>
            <a:r>
              <a:rPr lang="en-US" sz="1600" dirty="0" smtClean="0"/>
              <a:t>Are you experiencing any sign or symptoms of any chronic diseases</a:t>
            </a:r>
            <a:r>
              <a:rPr lang="en-US" sz="1600" dirty="0"/>
              <a:t>?</a:t>
            </a:r>
            <a:endParaRPr lang="en-US" sz="1600" dirty="0" smtClean="0"/>
          </a:p>
          <a:p>
            <a:r>
              <a:rPr lang="en-US" sz="1600" dirty="0" smtClean="0"/>
              <a:t>Do you have diabetes or suffering from obesity?</a:t>
            </a:r>
          </a:p>
          <a:p>
            <a:r>
              <a:rPr lang="en-US" sz="1600" dirty="0" smtClean="0"/>
              <a:t>Family Health Centers of San Diego offers:</a:t>
            </a:r>
          </a:p>
          <a:p>
            <a:pPr lvl="1"/>
            <a:r>
              <a:rPr lang="en-US" sz="1600" dirty="0" smtClean="0"/>
              <a:t>Health </a:t>
            </a:r>
            <a:r>
              <a:rPr lang="en-US" sz="1600" dirty="0"/>
              <a:t>E</a:t>
            </a:r>
            <a:r>
              <a:rPr lang="en-US" sz="1600" dirty="0" smtClean="0"/>
              <a:t>ducation counseling </a:t>
            </a:r>
          </a:p>
          <a:p>
            <a:pPr lvl="1"/>
            <a:r>
              <a:rPr lang="en-US" sz="1600" dirty="0" smtClean="0"/>
              <a:t>Nutrition counseling </a:t>
            </a:r>
          </a:p>
          <a:p>
            <a:pPr lvl="1"/>
            <a:r>
              <a:rPr lang="en-US" sz="1600" dirty="0" smtClean="0"/>
              <a:t>Weight management </a:t>
            </a:r>
          </a:p>
          <a:p>
            <a:pPr lvl="1"/>
            <a:r>
              <a:rPr lang="en-US" sz="1600" dirty="0" smtClean="0"/>
              <a:t>Smoking cessation classes and much more</a:t>
            </a:r>
          </a:p>
          <a:p>
            <a:pPr marL="347472" lvl="1" indent="0" algn="ctr"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We are here to help you</a:t>
            </a:r>
            <a:r>
              <a:rPr lang="en-US" sz="1800" i="1" dirty="0">
                <a:solidFill>
                  <a:srgbClr val="FF0000"/>
                </a:solidFill>
              </a:rPr>
              <a:t>!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4724400"/>
            <a:ext cx="7572375" cy="960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 more </a:t>
            </a:r>
            <a:r>
              <a:rPr lang="en-US" b="1" dirty="0" smtClean="0"/>
              <a:t>information on </a:t>
            </a:r>
            <a:r>
              <a:rPr lang="en-US" b="1" smtClean="0"/>
              <a:t>Health Education Services</a:t>
            </a:r>
            <a:endParaRPr lang="en-US" b="1" dirty="0" smtClean="0"/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Call: </a:t>
            </a:r>
            <a:r>
              <a:rPr lang="en-US" sz="1600" b="1" dirty="0" smtClean="0"/>
              <a:t>(619</a:t>
            </a:r>
            <a:r>
              <a:rPr lang="en-US" sz="1600" b="1" dirty="0"/>
              <a:t>) </a:t>
            </a:r>
            <a:r>
              <a:rPr lang="en-US" sz="1600" b="1" dirty="0" smtClean="0"/>
              <a:t>515-2526.</a:t>
            </a:r>
            <a:endParaRPr lang="en-US" sz="1600" dirty="0"/>
          </a:p>
        </p:txBody>
      </p:sp>
      <p:pic>
        <p:nvPicPr>
          <p:cNvPr id="5122" name="Picture 2" descr="http://www.healthsportsr.com/wp-content/uploads/2013/04/healthy-lifestyle-spor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301262" cy="13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685800"/>
            <a:ext cx="1524000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13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7849228" cy="472440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3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1"/>
            <a:ext cx="800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63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/>
          <a:lstStyle/>
          <a:p>
            <a:pPr algn="ctr"/>
            <a:r>
              <a:rPr lang="en-US" b="0" dirty="0">
                <a:effectLst/>
              </a:rPr>
              <a:t>Fetal Alcohol Syndrome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174" y="1981200"/>
            <a:ext cx="1885950" cy="311467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981200"/>
            <a:ext cx="32480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entersite.net/images/root/pregnant_woman_drinking_and_smok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81199"/>
            <a:ext cx="2666999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9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31480" cy="899160"/>
          </a:xfrm>
        </p:spPr>
        <p:txBody>
          <a:bodyPr/>
          <a:lstStyle/>
          <a:p>
            <a:r>
              <a:rPr lang="en-US" dirty="0" smtClean="0">
                <a:effectLst/>
                <a:latin typeface="Tahoma (Headings)"/>
              </a:rPr>
              <a:t>Alcohol Consumption </a:t>
            </a:r>
            <a:endParaRPr lang="en-US" dirty="0">
              <a:effectLst/>
              <a:latin typeface="Tahoma (Headings)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600200"/>
            <a:ext cx="800337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Moderate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lcohol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onsumption: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According to the Dietary Guidelines for Americans, moderate drinking is up to 1 drink per day for women and up to 2 drinks per day for men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Binge Drinking: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NIAAA defines binge drinking as a pattern of drinking that brings blood alcohol concentration (BAC) levels to 0.08 g/dL. This typically occurs after 4 drinks for women and 5 drinks for men—in about 2 hours.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AE" sz="1600" dirty="0" smtClean="0"/>
              <a:t>. 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352800"/>
            <a:ext cx="6019800" cy="2320765"/>
          </a:xfrm>
          <a:prstGeom prst="rect">
            <a:avLst/>
          </a:prstGeom>
        </p:spPr>
      </p:pic>
      <p:pic>
        <p:nvPicPr>
          <p:cNvPr id="3074" name="Picture 2" descr="http://www.drugabuse.gov/sites/default/files/niaaa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26955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11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978025"/>
            <a:ext cx="5715000" cy="2517775"/>
          </a:xfrm>
        </p:spPr>
      </p:pic>
      <p:sp>
        <p:nvSpPr>
          <p:cNvPr id="8" name="TextBox 7"/>
          <p:cNvSpPr txBox="1"/>
          <p:nvPr/>
        </p:nvSpPr>
        <p:spPr>
          <a:xfrm>
            <a:off x="1371600" y="762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1"/>
                </a:solidFill>
              </a:rPr>
              <a:t>Your child can imitate your action as a result of your behavior. </a:t>
            </a:r>
          </a:p>
        </p:txBody>
      </p:sp>
    </p:spTree>
    <p:extLst>
      <p:ext uri="{BB962C8B-B14F-4D97-AF65-F5344CB8AC3E}">
        <p14:creationId xmlns:p14="http://schemas.microsoft.com/office/powerpoint/2010/main" xmlns="" val="6945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27176" cy="7921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Verdana (Body)"/>
              </a:rPr>
              <a:t>Who else is affected by your consumption? </a:t>
            </a:r>
          </a:p>
        </p:txBody>
      </p:sp>
      <p:pic>
        <p:nvPicPr>
          <p:cNvPr id="4098" name="Picture 2" descr="http://schooltube-thumbnails.s3.amazonaws.com/09/ca/3a/87/8a/74/09ca3a87-8a74-60c8-d54c-cd5655ed0a17_l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3" r="18803"/>
          <a:stretch/>
        </p:blipFill>
        <p:spPr bwMode="auto">
          <a:xfrm>
            <a:off x="2438400" y="1371600"/>
            <a:ext cx="37719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9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4858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>
                <a:effectLst/>
              </a:rPr>
              <a:t>What is a "Healthy Diet"?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5638800" cy="4267200"/>
          </a:xfrm>
        </p:spPr>
        <p:txBody>
          <a:bodyPr>
            <a:normAutofit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504950"/>
            <a:ext cx="2209800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600200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Dietary Guidelines for Americans describe a healthy diet as one that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Emphasizes fruits, vegetables, whole grains,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low-fat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Includes lean meats, poultry, fish, beans, eggs,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nuts.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Is low in saturated fats,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fats, cholesterol, salt (sodium), and added sugars.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2054</TotalTime>
  <Words>1229</Words>
  <Application>Microsoft Office PowerPoint</Application>
  <PresentationFormat>On-screen Show (4:3)</PresentationFormat>
  <Paragraphs>235</Paragraphs>
  <Slides>31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Aspect</vt:lpstr>
      <vt:lpstr>       Healthy Lifestyle  </vt:lpstr>
      <vt:lpstr>Make Healthy Lifestyle Changes!  </vt:lpstr>
      <vt:lpstr>Smoking </vt:lpstr>
      <vt:lpstr>Slide 4</vt:lpstr>
      <vt:lpstr>Fetal Alcohol Syndrome </vt:lpstr>
      <vt:lpstr>Alcohol Consumption </vt:lpstr>
      <vt:lpstr>Slide 7</vt:lpstr>
      <vt:lpstr>Slide 8</vt:lpstr>
      <vt:lpstr>What is a "Healthy Diet"?</vt:lpstr>
      <vt:lpstr>Eat more Fiber</vt:lpstr>
      <vt:lpstr>Do  you think this is a balanced meal? </vt:lpstr>
      <vt:lpstr>Portion Distortion</vt:lpstr>
      <vt:lpstr>Portion Distortion</vt:lpstr>
      <vt:lpstr>Portion Distortion</vt:lpstr>
      <vt:lpstr>Portion Distortion</vt:lpstr>
      <vt:lpstr>Portion Distortion</vt:lpstr>
      <vt:lpstr>Portion Distortion</vt:lpstr>
      <vt:lpstr>Portion Distortion</vt:lpstr>
      <vt:lpstr>Portion Distortion</vt:lpstr>
      <vt:lpstr>Portion Distortion</vt:lpstr>
      <vt:lpstr>Portion Distortion</vt:lpstr>
      <vt:lpstr>Portion Distortion</vt:lpstr>
      <vt:lpstr>Risk Factors </vt:lpstr>
      <vt:lpstr>Healthy Eating Habits! </vt:lpstr>
      <vt:lpstr>Bad eating habits may cause you to develop  Type 2 Diabetes!</vt:lpstr>
      <vt:lpstr>Type 2 diabetes is!</vt:lpstr>
      <vt:lpstr>What can I do to prevent the development of chronic diseases? </vt:lpstr>
      <vt:lpstr>Physical Activity</vt:lpstr>
      <vt:lpstr>Why should you exercise?</vt:lpstr>
      <vt:lpstr>Where to get help?</vt:lpstr>
      <vt:lpstr>Slide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Hanna, Nour</dc:creator>
  <cp:lastModifiedBy>GUHSD</cp:lastModifiedBy>
  <cp:revision>141</cp:revision>
  <cp:lastPrinted>2015-01-12T23:03:23Z</cp:lastPrinted>
  <dcterms:created xsi:type="dcterms:W3CDTF">2014-12-29T21:58:42Z</dcterms:created>
  <dcterms:modified xsi:type="dcterms:W3CDTF">2015-11-05T20:16:11Z</dcterms:modified>
</cp:coreProperties>
</file>